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Arial Narrow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5ChfZNzAd0L9MJ1JTJS14Ew9s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alNarrow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rialNarrow-italic.fntdata"/><Relationship Id="rId10" Type="http://schemas.openxmlformats.org/officeDocument/2006/relationships/slide" Target="slides/slide5.xml"/><Relationship Id="rId32" Type="http://schemas.openxmlformats.org/officeDocument/2006/relationships/font" Target="fonts/ArialNarrow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ArialNarrow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1:notes"/>
          <p:cNvSpPr/>
          <p:nvPr>
            <p:ph idx="2" type="sldImg"/>
          </p:nvPr>
        </p:nvSpPr>
        <p:spPr>
          <a:xfrm>
            <a:off x="-212725" y="387350"/>
            <a:ext cx="7435850" cy="41830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073b2a29d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4073b2a29d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4073b2a29d_0_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4073b2a29d_0_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073b2a29d_0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4073b2a29d_0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073b2a29d_0_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4073b2a29d_0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073b2a29d_0_3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4073b2a29d_0_3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932c3bc03_0_18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g34932c3bc03_0_18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4932c3bc03_0_19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34932c3bc03_0_19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4073b2a29d_0_3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34073b2a29d_0_3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932c3bc03_0_20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4932c3bc03_0_20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g34932c3bc03_0_20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4073b2a29d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34073b2a29d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4073b2a29d_0_4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34073b2a29d_0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4073b2a29d_0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4073b2a29d_0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4073b2a29d_0_5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g34073b2a29d_0_5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34073b2a29d_0_5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4073b2a29d_0_50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34073b2a29d_0_5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34073b2a29d_0_5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0" name="Google Shape;630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4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5.png"/><Relationship Id="rId15" Type="http://schemas.openxmlformats.org/officeDocument/2006/relationships/image" Target="../media/image6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://www.noaa.gov/satellites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4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5.png"/><Relationship Id="rId15" Type="http://schemas.openxmlformats.org/officeDocument/2006/relationships/image" Target="../media/image6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://www.noaa.gov/satellites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2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2"/>
          <p:cNvSpPr/>
          <p:nvPr>
            <p:ph idx="2" type="pic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102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102"/>
          <p:cNvSpPr txBox="1"/>
          <p:nvPr>
            <p:ph idx="3" type="body"/>
          </p:nvPr>
        </p:nvSpPr>
        <p:spPr>
          <a:xfrm>
            <a:off x="1040445" y="3733800"/>
            <a:ext cx="17272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2133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02"/>
          <p:cNvSpPr txBox="1"/>
          <p:nvPr>
            <p:ph idx="4" type="body"/>
          </p:nvPr>
        </p:nvSpPr>
        <p:spPr>
          <a:xfrm>
            <a:off x="3352800" y="768745"/>
            <a:ext cx="8128000" cy="1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5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02"/>
          <p:cNvSpPr txBox="1"/>
          <p:nvPr>
            <p:ph idx="5" type="body"/>
          </p:nvPr>
        </p:nvSpPr>
        <p:spPr>
          <a:xfrm>
            <a:off x="3353383" y="2262187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3733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02"/>
          <p:cNvSpPr txBox="1"/>
          <p:nvPr>
            <p:ph idx="6" type="body"/>
          </p:nvPr>
        </p:nvSpPr>
        <p:spPr>
          <a:xfrm>
            <a:off x="3352800" y="3311237"/>
            <a:ext cx="8128000" cy="6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3" name="Google Shape;23;p102"/>
          <p:cNvCxnSpPr/>
          <p:nvPr/>
        </p:nvCxnSpPr>
        <p:spPr>
          <a:xfrm>
            <a:off x="3047999" y="609600"/>
            <a:ext cx="0" cy="34732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" name="Google Shape;24;p10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102"/>
          <p:cNvGrpSpPr/>
          <p:nvPr/>
        </p:nvGrpSpPr>
        <p:grpSpPr>
          <a:xfrm>
            <a:off x="-40517" y="-3048"/>
            <a:ext cx="629920" cy="6861048"/>
            <a:chOff x="-15240" y="-3048"/>
            <a:chExt cx="472440" cy="6861048"/>
          </a:xfrm>
        </p:grpSpPr>
        <p:sp>
          <p:nvSpPr>
            <p:cNvPr id="26" name="Google Shape;26;p10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0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28" name="Google Shape;28;p10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29" name="Google Shape;29;p10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30" name="Google Shape;30;p102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31" name="Google Shape;31;p102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32" name="Google Shape;32;p102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33" name="Google Shape;33;p102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oogle Shape;34;p10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5" name="Google Shape;35;p10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6" name="Google Shape;36;p10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7" name="Google Shape;37;p10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8" name="Google Shape;38;p10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9" name="Google Shape;39;p10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0" name="Google Shape;40;p10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41" name="Google Shape;41;p10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2" name="Google Shape;42;p10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6" name="Google Shape;96;p1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073b2a29d_0_525"/>
          <p:cNvSpPr/>
          <p:nvPr/>
        </p:nvSpPr>
        <p:spPr>
          <a:xfrm>
            <a:off x="547747" y="0"/>
            <a:ext cx="11641200" cy="426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4073b2a29d_0_525"/>
          <p:cNvSpPr/>
          <p:nvPr>
            <p:ph idx="2" type="pic"/>
          </p:nvPr>
        </p:nvSpPr>
        <p:spPr>
          <a:xfrm>
            <a:off x="550101" y="4267200"/>
            <a:ext cx="11638800" cy="259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g34073b2a29d_0_525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g34073b2a29d_0_525"/>
          <p:cNvSpPr txBox="1"/>
          <p:nvPr>
            <p:ph idx="3" type="body"/>
          </p:nvPr>
        </p:nvSpPr>
        <p:spPr>
          <a:xfrm>
            <a:off x="1040445" y="3733800"/>
            <a:ext cx="17271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2133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b="1" i="0" sz="2400" u="none" cap="none" strike="noStrik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g34073b2a29d_0_525"/>
          <p:cNvSpPr txBox="1"/>
          <p:nvPr>
            <p:ph idx="4" type="body"/>
          </p:nvPr>
        </p:nvSpPr>
        <p:spPr>
          <a:xfrm>
            <a:off x="3352800" y="768745"/>
            <a:ext cx="8127900" cy="1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58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g34073b2a29d_0_525"/>
          <p:cNvSpPr txBox="1"/>
          <p:nvPr>
            <p:ph idx="5" type="body"/>
          </p:nvPr>
        </p:nvSpPr>
        <p:spPr>
          <a:xfrm>
            <a:off x="3353383" y="2262187"/>
            <a:ext cx="81231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3733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g34073b2a29d_0_525"/>
          <p:cNvSpPr txBox="1"/>
          <p:nvPr>
            <p:ph idx="6" type="body"/>
          </p:nvPr>
        </p:nvSpPr>
        <p:spPr>
          <a:xfrm>
            <a:off x="3352800" y="3311237"/>
            <a:ext cx="812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" name="Google Shape;133;g34073b2a29d_0_525"/>
          <p:cNvCxnSpPr/>
          <p:nvPr/>
        </p:nvCxnSpPr>
        <p:spPr>
          <a:xfrm>
            <a:off x="3047999" y="609600"/>
            <a:ext cx="0" cy="34731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4" name="Google Shape;134;g34073b2a29d_0_5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34073b2a29d_0_525"/>
          <p:cNvGrpSpPr/>
          <p:nvPr/>
        </p:nvGrpSpPr>
        <p:grpSpPr>
          <a:xfrm>
            <a:off x="-40516" y="-3048"/>
            <a:ext cx="629904" cy="6861048"/>
            <a:chOff x="-15240" y="-3048"/>
            <a:chExt cx="472440" cy="6861048"/>
          </a:xfrm>
        </p:grpSpPr>
        <p:sp>
          <p:nvSpPr>
            <p:cNvPr id="136" name="Google Shape;136;g34073b2a29d_0_525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34073b2a29d_0_525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138" name="Google Shape;138;g34073b2a29d_0_525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39" name="Google Shape;139;g34073b2a29d_0_525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40" name="Google Shape;140;g34073b2a29d_0_525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41" name="Google Shape;141;g34073b2a29d_0_525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42" name="Google Shape;142;g34073b2a29d_0_525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43" name="Google Shape;143;g34073b2a29d_0_525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" name="Google Shape;144;g34073b2a29d_0_525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45" name="Google Shape;145;g34073b2a29d_0_525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46" name="Google Shape;146;g34073b2a29d_0_525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7" name="Google Shape;147;g34073b2a29d_0_525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8" name="Google Shape;148;g34073b2a29d_0_525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49" name="Google Shape;149;g34073b2a29d_0_525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0" name="Google Shape;150;g34073b2a29d_0_525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51" name="Google Shape;151;g34073b2a29d_0_525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52" name="Google Shape;152;g34073b2a29d_0_525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073b2a29d_0_553"/>
          <p:cNvSpPr txBox="1"/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g34073b2a29d_0_553"/>
          <p:cNvSpPr txBox="1"/>
          <p:nvPr>
            <p:ph idx="10" type="dt"/>
          </p:nvPr>
        </p:nvSpPr>
        <p:spPr>
          <a:xfrm>
            <a:off x="8" y="6477043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g34073b2a29d_0_553"/>
          <p:cNvSpPr txBox="1"/>
          <p:nvPr>
            <p:ph idx="11" type="ftr"/>
          </p:nvPr>
        </p:nvSpPr>
        <p:spPr>
          <a:xfrm>
            <a:off x="4165603" y="6492917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g34073b2a29d_0_553"/>
          <p:cNvSpPr txBox="1"/>
          <p:nvPr>
            <p:ph idx="12" type="sldNum"/>
          </p:nvPr>
        </p:nvSpPr>
        <p:spPr>
          <a:xfrm>
            <a:off x="9347204" y="649291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g34073b2a29d_0_553"/>
          <p:cNvSpPr txBox="1"/>
          <p:nvPr>
            <p:ph idx="1" type="body"/>
          </p:nvPr>
        </p:nvSpPr>
        <p:spPr>
          <a:xfrm>
            <a:off x="304800" y="12954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g34073b2a29d_0_553"/>
          <p:cNvSpPr txBox="1"/>
          <p:nvPr>
            <p:ph idx="2" type="body"/>
          </p:nvPr>
        </p:nvSpPr>
        <p:spPr>
          <a:xfrm>
            <a:off x="304800" y="762003"/>
            <a:ext cx="114807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073b2a29d_0_56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4073b2a29d_0_56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3" name="Google Shape;163;g34073b2a29d_0_5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34073b2a29d_0_5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34073b2a29d_0_5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073b2a29d_0_5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34073b2a29d_0_56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g34073b2a29d_0_5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4073b2a29d_0_5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34073b2a29d_0_5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073b2a29d_0_57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4073b2a29d_0_572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5" name="Google Shape;175;g34073b2a29d_0_57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4073b2a29d_0_57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34073b2a29d_0_57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073b2a29d_0_5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34073b2a29d_0_57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g34073b2a29d_0_57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g34073b2a29d_0_57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34073b2a29d_0_57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34073b2a29d_0_5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3"/>
          <p:cNvSpPr txBox="1"/>
          <p:nvPr>
            <p:ph type="title"/>
          </p:nvPr>
        </p:nvSpPr>
        <p:spPr>
          <a:xfrm>
            <a:off x="304800" y="272595"/>
            <a:ext cx="11480800" cy="7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03"/>
          <p:cNvSpPr txBox="1"/>
          <p:nvPr>
            <p:ph idx="10" type="dt"/>
          </p:nvPr>
        </p:nvSpPr>
        <p:spPr>
          <a:xfrm>
            <a:off x="8" y="6477043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03"/>
          <p:cNvSpPr txBox="1"/>
          <p:nvPr>
            <p:ph idx="11" type="ftr"/>
          </p:nvPr>
        </p:nvSpPr>
        <p:spPr>
          <a:xfrm>
            <a:off x="4165603" y="6492917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103"/>
          <p:cNvSpPr txBox="1"/>
          <p:nvPr>
            <p:ph idx="12" type="sldNum"/>
          </p:nvPr>
        </p:nvSpPr>
        <p:spPr>
          <a:xfrm>
            <a:off x="9347204" y="649291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03"/>
          <p:cNvSpPr txBox="1"/>
          <p:nvPr>
            <p:ph idx="1" type="body"/>
          </p:nvPr>
        </p:nvSpPr>
        <p:spPr>
          <a:xfrm>
            <a:off x="304800" y="1295400"/>
            <a:ext cx="114808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03"/>
          <p:cNvSpPr txBox="1"/>
          <p:nvPr>
            <p:ph idx="2" type="body"/>
          </p:nvPr>
        </p:nvSpPr>
        <p:spPr>
          <a:xfrm>
            <a:off x="304800" y="762003"/>
            <a:ext cx="11480800" cy="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7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b="1" i="0" sz="3733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2133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073b2a29d_0_58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34073b2a29d_0_58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g34073b2a29d_0_58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g34073b2a29d_0_58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g34073b2a29d_0_58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g34073b2a29d_0_5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34073b2a29d_0_5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34073b2a29d_0_5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073b2a29d_0_59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34073b2a29d_0_59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4073b2a29d_0_59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4073b2a29d_0_5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073b2a29d_0_59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4073b2a29d_0_59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4073b2a29d_0_5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073b2a29d_0_60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34073b2a29d_0_60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6" name="Google Shape;206;g34073b2a29d_0_60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7" name="Google Shape;207;g34073b2a29d_0_6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34073b2a29d_0_6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34073b2a29d_0_6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073b2a29d_0_61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g34073b2a29d_0_61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g34073b2a29d_0_61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4" name="Google Shape;214;g34073b2a29d_0_6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4073b2a29d_0_6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34073b2a29d_0_6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073b2a29d_0_6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34073b2a29d_0_61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g34073b2a29d_0_6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4073b2a29d_0_6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4073b2a29d_0_6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073b2a29d_0_62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34073b2a29d_0_62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g34073b2a29d_0_6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4073b2a29d_0_6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34073b2a29d_0_6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0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10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0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10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073b2a29d_0_5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g34073b2a29d_0_5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g34073b2a29d_0_5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g34073b2a29d_0_5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g34073b2a29d_0_5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i.org/10.1175/1520-0434(2003)018%3C0997:CPAMPF%3E2.0.CO;2" TargetMode="External"/><Relationship Id="rId4" Type="http://schemas.openxmlformats.org/officeDocument/2006/relationships/hyperlink" Target="https://doi.org/10.1175/1520-0434(1996)011%3c0041:PTMOMC%3e2.0.CO;2" TargetMode="External"/><Relationship Id="rId5" Type="http://schemas.openxmlformats.org/officeDocument/2006/relationships/hyperlink" Target="https://doi.org/10.1175/AMSMONOGRAPHS-D-18-0001.1" TargetMode="External"/><Relationship Id="rId6" Type="http://schemas.openxmlformats.org/officeDocument/2006/relationships/hyperlink" Target="https://doi.org/10.1175/1520-0493(2001)129%3C3413:OMOMMC%3E2.0.CO;2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"/>
          <p:cNvSpPr txBox="1"/>
          <p:nvPr>
            <p:ph idx="1" type="body"/>
          </p:nvPr>
        </p:nvSpPr>
        <p:spPr>
          <a:xfrm>
            <a:off x="1040445" y="2590799"/>
            <a:ext cx="18288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National Weather Service </a:t>
            </a:r>
            <a:endParaRPr/>
          </a:p>
        </p:txBody>
      </p:sp>
      <p:sp>
        <p:nvSpPr>
          <p:cNvPr id="234" name="Google Shape;234;p1"/>
          <p:cNvSpPr txBox="1"/>
          <p:nvPr>
            <p:ph idx="4" type="body"/>
          </p:nvPr>
        </p:nvSpPr>
        <p:spPr>
          <a:xfrm>
            <a:off x="3167888" y="565533"/>
            <a:ext cx="9024112" cy="1949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An overview on Mesoscale Convective Systems and their forward motion</a:t>
            </a:r>
            <a:endParaRPr sz="4400"/>
          </a:p>
        </p:txBody>
      </p:sp>
      <p:sp>
        <p:nvSpPr>
          <p:cNvPr id="235" name="Google Shape;235;p1"/>
          <p:cNvSpPr txBox="1"/>
          <p:nvPr>
            <p:ph idx="5" type="body"/>
          </p:nvPr>
        </p:nvSpPr>
        <p:spPr>
          <a:xfrm>
            <a:off x="3167888" y="2756800"/>
            <a:ext cx="8123200" cy="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Brian Squitieri, Ph.D.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Storm Prediction Center</a:t>
            </a:r>
            <a:endParaRPr sz="4000"/>
          </a:p>
        </p:txBody>
      </p:sp>
      <p:pic>
        <p:nvPicPr>
          <p:cNvPr descr="https://lh4.googleusercontent.com/cRcAmvdtIuDAGzAodxTWLTVnk5Oj5Z5MQNeEGXqKedj1uZmYFpRiHl38LuApdl-RXGX9y9FkvafmEjp78ePMRuDhG02gvYBIpfqIL3S7UD-9sc2irwHUiixv2hE_Hk33E8wR4zelwLI" id="236" name="Google Shape;23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04" l="2855" r="2561" t="6894"/>
          <a:stretch/>
        </p:blipFill>
        <p:spPr>
          <a:xfrm>
            <a:off x="554181" y="4114800"/>
            <a:ext cx="11656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orm prediction center" id="237" name="Google Shape;2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3200" y="3225800"/>
            <a:ext cx="1625600" cy="7721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39" y="0"/>
            <a:ext cx="113461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36415" cy="604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4073b2a29d_0_315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MCS Forward Motion</a:t>
            </a:r>
            <a:endParaRPr b="1"/>
          </a:p>
        </p:txBody>
      </p:sp>
      <p:sp>
        <p:nvSpPr>
          <p:cNvPr id="328" name="Google Shape;328;g34073b2a29d_0_315"/>
          <p:cNvSpPr txBox="1"/>
          <p:nvPr>
            <p:ph idx="1" type="body"/>
          </p:nvPr>
        </p:nvSpPr>
        <p:spPr>
          <a:xfrm>
            <a:off x="838200" y="132556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Johns and Hirt (1987) and Corfidi et al. (2016) both found that derechos move faster (sometimes much faster) than the full mean wind speed.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Derecho wind swaths are produced by thunderstorm clusters where either cold pool dynamics or other internal mechanisms dominate the processes that produce severe/destructive wind gusts.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Corfidi et al. (1996) and Corfidi (2003) devised a routine that can determine MCS forward motion based on the interaction between the cold pool and ambient flow fields.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4073b2a29d_0_320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334" name="Google Shape;334;g34073b2a29d_0_320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 b="1" u="sng">
              <a:solidFill>
                <a:schemeClr val="accen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</a:pP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: Component of motion involving cells being carried with or by the mean wind in the cloud layer (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335" name="Google Shape;335;g34073b2a29d_0_320"/>
          <p:cNvCxnSpPr/>
          <p:nvPr/>
        </p:nvCxnSpPr>
        <p:spPr>
          <a:xfrm flipH="1" rot="10800000">
            <a:off x="8689142" y="4867177"/>
            <a:ext cx="2492100" cy="1655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36" name="Google Shape;336;g34073b2a29d_0_320"/>
          <p:cNvSpPr txBox="1"/>
          <p:nvPr/>
        </p:nvSpPr>
        <p:spPr>
          <a:xfrm rot="-1903862">
            <a:off x="9004285" y="4817816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g34073b2a29d_0_320"/>
          <p:cNvCxnSpPr/>
          <p:nvPr/>
        </p:nvCxnSpPr>
        <p:spPr>
          <a:xfrm flipH="1" rot="10800000">
            <a:off x="419964" y="3423376"/>
            <a:ext cx="2411400" cy="1258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8" name="Google Shape;338;g34073b2a29d_0_320"/>
          <p:cNvCxnSpPr/>
          <p:nvPr/>
        </p:nvCxnSpPr>
        <p:spPr>
          <a:xfrm flipH="1" rot="10800000">
            <a:off x="452706" y="3939595"/>
            <a:ext cx="2084700" cy="11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9" name="Google Shape;339;g34073b2a29d_0_320"/>
          <p:cNvCxnSpPr/>
          <p:nvPr/>
        </p:nvCxnSpPr>
        <p:spPr>
          <a:xfrm flipH="1" rot="10800000">
            <a:off x="910692" y="3431995"/>
            <a:ext cx="2354400" cy="1211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0" name="Google Shape;340;g34073b2a29d_0_320"/>
          <p:cNvCxnSpPr/>
          <p:nvPr/>
        </p:nvCxnSpPr>
        <p:spPr>
          <a:xfrm flipH="1" rot="10800000">
            <a:off x="988159" y="3722835"/>
            <a:ext cx="2498100" cy="136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1" name="Google Shape;341;g34073b2a29d_0_320"/>
          <p:cNvCxnSpPr/>
          <p:nvPr/>
        </p:nvCxnSpPr>
        <p:spPr>
          <a:xfrm flipH="1" rot="10800000">
            <a:off x="1638354" y="3819300"/>
            <a:ext cx="1389900" cy="74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2" name="Google Shape;342;g34073b2a29d_0_320"/>
          <p:cNvCxnSpPr/>
          <p:nvPr/>
        </p:nvCxnSpPr>
        <p:spPr>
          <a:xfrm flipH="1" rot="10800000">
            <a:off x="1297049" y="3997920"/>
            <a:ext cx="2062500" cy="1102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3" name="Google Shape;343;g34073b2a29d_0_320"/>
          <p:cNvCxnSpPr/>
          <p:nvPr/>
        </p:nvCxnSpPr>
        <p:spPr>
          <a:xfrm flipH="1" rot="10800000">
            <a:off x="1329791" y="4190739"/>
            <a:ext cx="2363100" cy="132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4" name="Google Shape;344;g34073b2a29d_0_320"/>
          <p:cNvCxnSpPr/>
          <p:nvPr/>
        </p:nvCxnSpPr>
        <p:spPr>
          <a:xfrm flipH="1" rot="10800000">
            <a:off x="1787777" y="3883539"/>
            <a:ext cx="2154900" cy="1178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5" name="Google Shape;345;g34073b2a29d_0_320"/>
          <p:cNvCxnSpPr/>
          <p:nvPr/>
        </p:nvCxnSpPr>
        <p:spPr>
          <a:xfrm flipH="1" rot="10800000">
            <a:off x="1260847" y="4547496"/>
            <a:ext cx="2553300" cy="1257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6" name="Google Shape;346;g34073b2a29d_0_320"/>
          <p:cNvCxnSpPr/>
          <p:nvPr/>
        </p:nvCxnSpPr>
        <p:spPr>
          <a:xfrm flipH="1" rot="10800000">
            <a:off x="2515439" y="3698144"/>
            <a:ext cx="2445900" cy="1282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47" name="Google Shape;347;g34073b2a29d_0_320"/>
          <p:cNvSpPr/>
          <p:nvPr/>
        </p:nvSpPr>
        <p:spPr>
          <a:xfrm>
            <a:off x="523789" y="4855101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34073b2a29d_0_320"/>
          <p:cNvSpPr/>
          <p:nvPr/>
        </p:nvSpPr>
        <p:spPr>
          <a:xfrm>
            <a:off x="2130631" y="3993596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4073b2a29d_0_320"/>
          <p:cNvSpPr/>
          <p:nvPr/>
        </p:nvSpPr>
        <p:spPr>
          <a:xfrm>
            <a:off x="3453351" y="3039190"/>
            <a:ext cx="908100" cy="7479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4073b2a29d_0_320"/>
          <p:cNvSpPr txBox="1"/>
          <p:nvPr/>
        </p:nvSpPr>
        <p:spPr>
          <a:xfrm>
            <a:off x="8004361" y="2358606"/>
            <a:ext cx="3426600" cy="1328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51" name="Google Shape;351;g34073b2a29d_0_3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31195">
            <a:off x="5912464" y="5596333"/>
            <a:ext cx="1486825" cy="8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4073b2a29d_0_3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03178">
            <a:off x="5432630" y="4204286"/>
            <a:ext cx="1540892" cy="81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4073b2a29d_0_3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02304">
            <a:off x="5457097" y="3175755"/>
            <a:ext cx="1270561" cy="7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4073b2a29d_0_3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42619">
            <a:off x="5198476" y="1911653"/>
            <a:ext cx="1297594" cy="91912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4073b2a29d_0_320"/>
          <p:cNvSpPr txBox="1"/>
          <p:nvPr/>
        </p:nvSpPr>
        <p:spPr>
          <a:xfrm>
            <a:off x="10203571" y="6488668"/>
            <a:ext cx="19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et al. (1996)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073b2a29d_0_346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361" name="Google Shape;361;g34073b2a29d_0_346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: Component of motion due to the initiation of new cells driven by the convergence of storm relative inflow (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</a:t>
            </a:r>
            <a:r>
              <a:rPr lang="en-US"/>
              <a:t>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62" name="Google Shape;362;g34073b2a29d_0_346"/>
          <p:cNvSpPr/>
          <p:nvPr/>
        </p:nvSpPr>
        <p:spPr>
          <a:xfrm>
            <a:off x="2672193" y="1974160"/>
            <a:ext cx="5980661" cy="4826699"/>
          </a:xfrm>
          <a:custGeom>
            <a:rect b="b" l="l" r="r" t="t"/>
            <a:pathLst>
              <a:path extrusionOk="0" h="620997" w="945559">
                <a:moveTo>
                  <a:pt x="91109" y="268624"/>
                </a:moveTo>
                <a:cubicBezTo>
                  <a:pt x="133781" y="222904"/>
                  <a:pt x="209981" y="155848"/>
                  <a:pt x="273989" y="113176"/>
                </a:cubicBezTo>
                <a:cubicBezTo>
                  <a:pt x="337997" y="70504"/>
                  <a:pt x="397433" y="27832"/>
                  <a:pt x="475157" y="12592"/>
                </a:cubicBezTo>
                <a:cubicBezTo>
                  <a:pt x="552881" y="-2648"/>
                  <a:pt x="665657" y="-8744"/>
                  <a:pt x="740333" y="21736"/>
                </a:cubicBezTo>
                <a:cubicBezTo>
                  <a:pt x="815009" y="52216"/>
                  <a:pt x="889685" y="132988"/>
                  <a:pt x="923213" y="195472"/>
                </a:cubicBezTo>
                <a:cubicBezTo>
                  <a:pt x="956741" y="257956"/>
                  <a:pt x="943025" y="343300"/>
                  <a:pt x="941501" y="396640"/>
                </a:cubicBezTo>
                <a:cubicBezTo>
                  <a:pt x="939977" y="449980"/>
                  <a:pt x="933881" y="480460"/>
                  <a:pt x="914069" y="515512"/>
                </a:cubicBezTo>
                <a:cubicBezTo>
                  <a:pt x="894257" y="550564"/>
                  <a:pt x="856157" y="590188"/>
                  <a:pt x="822629" y="606952"/>
                </a:cubicBezTo>
                <a:cubicBezTo>
                  <a:pt x="789101" y="623716"/>
                  <a:pt x="754049" y="623716"/>
                  <a:pt x="712901" y="616096"/>
                </a:cubicBezTo>
                <a:cubicBezTo>
                  <a:pt x="671753" y="608476"/>
                  <a:pt x="635177" y="573424"/>
                  <a:pt x="575741" y="561232"/>
                </a:cubicBezTo>
                <a:cubicBezTo>
                  <a:pt x="516305" y="549040"/>
                  <a:pt x="429437" y="541420"/>
                  <a:pt x="356285" y="542944"/>
                </a:cubicBezTo>
                <a:cubicBezTo>
                  <a:pt x="283133" y="544468"/>
                  <a:pt x="194741" y="577996"/>
                  <a:pt x="136829" y="570376"/>
                </a:cubicBezTo>
                <a:cubicBezTo>
                  <a:pt x="78917" y="562756"/>
                  <a:pt x="28625" y="527704"/>
                  <a:pt x="8813" y="497224"/>
                </a:cubicBezTo>
                <a:cubicBezTo>
                  <a:pt x="-10999" y="466744"/>
                  <a:pt x="7289" y="421024"/>
                  <a:pt x="17957" y="387496"/>
                </a:cubicBezTo>
                <a:cubicBezTo>
                  <a:pt x="28625" y="353968"/>
                  <a:pt x="48437" y="314344"/>
                  <a:pt x="91109" y="268624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34073b2a29d_0_346"/>
          <p:cNvSpPr txBox="1"/>
          <p:nvPr/>
        </p:nvSpPr>
        <p:spPr>
          <a:xfrm rot="-2644249">
            <a:off x="2623333" y="3036800"/>
            <a:ext cx="1792115" cy="584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Cold Pool</a:t>
            </a:r>
            <a:endParaRPr b="1" sz="32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34073b2a29d_0_346"/>
          <p:cNvSpPr txBox="1"/>
          <p:nvPr/>
        </p:nvSpPr>
        <p:spPr>
          <a:xfrm rot="-3813135">
            <a:off x="3928594" y="4471383"/>
            <a:ext cx="917416" cy="83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LLJ</a:t>
            </a:r>
            <a:endParaRPr b="1" baseline="-25000" sz="4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34073b2a29d_0_346"/>
          <p:cNvSpPr txBox="1"/>
          <p:nvPr/>
        </p:nvSpPr>
        <p:spPr>
          <a:xfrm>
            <a:off x="2485146" y="5909999"/>
            <a:ext cx="182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34073b2a29d_0_346"/>
          <p:cNvSpPr/>
          <p:nvPr/>
        </p:nvSpPr>
        <p:spPr>
          <a:xfrm rot="378426">
            <a:off x="3739770" y="5743499"/>
            <a:ext cx="3980250" cy="479282"/>
          </a:xfrm>
          <a:custGeom>
            <a:rect b="b" l="l" r="r" t="t"/>
            <a:pathLst>
              <a:path extrusionOk="0" h="194448" w="1388126">
                <a:moveTo>
                  <a:pt x="0" y="155686"/>
                </a:moveTo>
                <a:cubicBezTo>
                  <a:pt x="40395" y="142832"/>
                  <a:pt x="80791" y="129979"/>
                  <a:pt x="121186" y="111618"/>
                </a:cubicBezTo>
                <a:cubicBezTo>
                  <a:pt x="161581" y="93256"/>
                  <a:pt x="185452" y="62042"/>
                  <a:pt x="242372" y="45517"/>
                </a:cubicBezTo>
                <a:cubicBezTo>
                  <a:pt x="299292" y="28992"/>
                  <a:pt x="389263" y="19810"/>
                  <a:pt x="462709" y="12466"/>
                </a:cubicBezTo>
                <a:cubicBezTo>
                  <a:pt x="536155" y="5122"/>
                  <a:pt x="616945" y="1450"/>
                  <a:pt x="683046" y="1450"/>
                </a:cubicBezTo>
                <a:cubicBezTo>
                  <a:pt x="749147" y="1450"/>
                  <a:pt x="789543" y="-5895"/>
                  <a:pt x="859316" y="12466"/>
                </a:cubicBezTo>
                <a:cubicBezTo>
                  <a:pt x="929089" y="30827"/>
                  <a:pt x="1042930" y="82240"/>
                  <a:pt x="1101687" y="111618"/>
                </a:cubicBezTo>
                <a:cubicBezTo>
                  <a:pt x="1160444" y="140996"/>
                  <a:pt x="1173297" y="175883"/>
                  <a:pt x="1211856" y="188736"/>
                </a:cubicBezTo>
                <a:cubicBezTo>
                  <a:pt x="1250415" y="201589"/>
                  <a:pt x="1333041" y="188736"/>
                  <a:pt x="1333041" y="188736"/>
                </a:cubicBezTo>
                <a:lnTo>
                  <a:pt x="1388126" y="188736"/>
                </a:lnTo>
              </a:path>
            </a:pathLst>
          </a:custGeom>
          <a:noFill/>
          <a:ln cap="flat" cmpd="sng" w="571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4073b2a29d_0_346"/>
          <p:cNvSpPr/>
          <p:nvPr/>
        </p:nvSpPr>
        <p:spPr>
          <a:xfrm rot="-4260743">
            <a:off x="3729434" y="3531124"/>
            <a:ext cx="3776694" cy="26183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27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4073b2a29d_0_346"/>
          <p:cNvSpPr/>
          <p:nvPr/>
        </p:nvSpPr>
        <p:spPr>
          <a:xfrm>
            <a:off x="5445758" y="2414250"/>
            <a:ext cx="1450200" cy="13614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4073b2a29d_0_346"/>
          <p:cNvSpPr/>
          <p:nvPr/>
        </p:nvSpPr>
        <p:spPr>
          <a:xfrm>
            <a:off x="5281765" y="3524468"/>
            <a:ext cx="1119900" cy="10920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34073b2a29d_0_346"/>
          <p:cNvSpPr/>
          <p:nvPr/>
        </p:nvSpPr>
        <p:spPr>
          <a:xfrm>
            <a:off x="5062473" y="4547981"/>
            <a:ext cx="890700" cy="677700"/>
          </a:xfrm>
          <a:prstGeom prst="cloud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F6F9FC"/>
              </a:gs>
              <a:gs pos="46000">
                <a:srgbClr val="B3D1EC"/>
              </a:gs>
              <a:gs pos="76000">
                <a:srgbClr val="2E75B5"/>
              </a:gs>
              <a:gs pos="100000">
                <a:srgbClr val="1E4E79"/>
              </a:gs>
            </a:gsLst>
            <a:lin ang="5400012" scaled="0"/>
          </a:gra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g34073b2a29d_0_346"/>
          <p:cNvCxnSpPr/>
          <p:nvPr/>
        </p:nvCxnSpPr>
        <p:spPr>
          <a:xfrm flipH="1">
            <a:off x="6797553" y="3405783"/>
            <a:ext cx="864300" cy="2435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2" name="Google Shape;372;g34073b2a29d_0_346"/>
          <p:cNvSpPr txBox="1"/>
          <p:nvPr/>
        </p:nvSpPr>
        <p:spPr>
          <a:xfrm>
            <a:off x="7788153" y="2706022"/>
            <a:ext cx="2911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-LLJ</a:t>
            </a: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= 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34073b2a29d_0_346"/>
          <p:cNvSpPr txBox="1"/>
          <p:nvPr/>
        </p:nvSpPr>
        <p:spPr>
          <a:xfrm rot="-4229898">
            <a:off x="6472650" y="4454250"/>
            <a:ext cx="2272680" cy="338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Direction of Propagation</a:t>
            </a:r>
            <a:endParaRPr b="1"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34073b2a29d_0_346"/>
          <p:cNvSpPr txBox="1"/>
          <p:nvPr/>
        </p:nvSpPr>
        <p:spPr>
          <a:xfrm>
            <a:off x="10203571" y="6488668"/>
            <a:ext cx="19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et al. (1996)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073b2a29d_0_364"/>
          <p:cNvSpPr txBox="1"/>
          <p:nvPr>
            <p:ph type="title"/>
          </p:nvPr>
        </p:nvSpPr>
        <p:spPr>
          <a:xfrm>
            <a:off x="838200" y="1"/>
            <a:ext cx="10515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600"/>
              <a:t>MCS Forward Motion</a:t>
            </a:r>
            <a:endParaRPr b="1" sz="3600"/>
          </a:p>
        </p:txBody>
      </p:sp>
      <p:sp>
        <p:nvSpPr>
          <p:cNvPr id="380" name="Google Shape;380;g34073b2a29d_0_364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MCS motion has 2 components (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</a:t>
            </a:r>
            <a:r>
              <a:rPr b="1" lang="en-US" u="sng">
                <a:solidFill>
                  <a:schemeClr val="accent1"/>
                </a:solidFill>
              </a:rPr>
              <a:t>Advection</a:t>
            </a:r>
            <a:r>
              <a:rPr lang="en-US"/>
              <a:t> and </a:t>
            </a:r>
            <a:r>
              <a:rPr b="1" lang="en-US" u="sng">
                <a:solidFill>
                  <a:schemeClr val="accent2"/>
                </a:solidFill>
              </a:rPr>
              <a:t>Propagation</a:t>
            </a:r>
            <a:r>
              <a:rPr lang="en-US"/>
              <a:t> components are both additive.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381" name="Google Shape;381;g34073b2a29d_0_364"/>
          <p:cNvCxnSpPr/>
          <p:nvPr/>
        </p:nvCxnSpPr>
        <p:spPr>
          <a:xfrm flipH="1" rot="10800000">
            <a:off x="275422" y="2291492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2" name="Google Shape;382;g34073b2a29d_0_364"/>
          <p:cNvSpPr txBox="1"/>
          <p:nvPr/>
        </p:nvSpPr>
        <p:spPr>
          <a:xfrm rot="-1903944">
            <a:off x="1014197" y="2575722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g34073b2a29d_0_364"/>
          <p:cNvCxnSpPr/>
          <p:nvPr/>
        </p:nvCxnSpPr>
        <p:spPr>
          <a:xfrm flipH="1">
            <a:off x="3465682" y="2291507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4" name="Google Shape;384;g34073b2a29d_0_364"/>
          <p:cNvSpPr txBox="1"/>
          <p:nvPr/>
        </p:nvSpPr>
        <p:spPr>
          <a:xfrm>
            <a:off x="3987432" y="3733397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g34073b2a29d_0_364"/>
          <p:cNvCxnSpPr/>
          <p:nvPr/>
        </p:nvCxnSpPr>
        <p:spPr>
          <a:xfrm>
            <a:off x="265812" y="4922154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6" name="Google Shape;386;g34073b2a29d_0_364"/>
          <p:cNvSpPr txBox="1"/>
          <p:nvPr/>
        </p:nvSpPr>
        <p:spPr>
          <a:xfrm rot="754039">
            <a:off x="861430" y="5256607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34073b2a29d_0_364"/>
          <p:cNvSpPr txBox="1"/>
          <p:nvPr/>
        </p:nvSpPr>
        <p:spPr>
          <a:xfrm>
            <a:off x="5903915" y="2360609"/>
            <a:ext cx="5844900" cy="895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8" name="Google Shape;388;g34073b2a29d_0_364"/>
          <p:cNvSpPr txBox="1"/>
          <p:nvPr/>
        </p:nvSpPr>
        <p:spPr>
          <a:xfrm>
            <a:off x="5918110" y="4763657"/>
            <a:ext cx="5434500" cy="889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9" name="Google Shape;389;g34073b2a29d_0_364"/>
          <p:cNvSpPr txBox="1"/>
          <p:nvPr/>
        </p:nvSpPr>
        <p:spPr>
          <a:xfrm>
            <a:off x="8384529" y="3616434"/>
            <a:ext cx="883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4073b2a29d_0_364"/>
          <p:cNvSpPr txBox="1"/>
          <p:nvPr/>
        </p:nvSpPr>
        <p:spPr>
          <a:xfrm>
            <a:off x="10203571" y="6488668"/>
            <a:ext cx="19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et al. (1996)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4073b2a29d_0_379"/>
          <p:cNvSpPr txBox="1"/>
          <p:nvPr>
            <p:ph idx="1" type="body"/>
          </p:nvPr>
        </p:nvSpPr>
        <p:spPr>
          <a:xfrm>
            <a:off x="0" y="530353"/>
            <a:ext cx="12192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396" name="Google Shape;396;g34073b2a29d_0_379"/>
          <p:cNvCxnSpPr/>
          <p:nvPr/>
        </p:nvCxnSpPr>
        <p:spPr>
          <a:xfrm flipH="1" rot="10800000">
            <a:off x="196517" y="1497163"/>
            <a:ext cx="4233600" cy="2590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7" name="Google Shape;397;g34073b2a29d_0_379"/>
          <p:cNvSpPr txBox="1"/>
          <p:nvPr/>
        </p:nvSpPr>
        <p:spPr>
          <a:xfrm rot="-1903944">
            <a:off x="935292" y="1781393"/>
            <a:ext cx="1208093" cy="1108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6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8" name="Google Shape;398;g34073b2a29d_0_379"/>
          <p:cNvCxnSpPr/>
          <p:nvPr/>
        </p:nvCxnSpPr>
        <p:spPr>
          <a:xfrm flipH="1">
            <a:off x="3386777" y="1497178"/>
            <a:ext cx="1043400" cy="33162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9" name="Google Shape;399;g34073b2a29d_0_379"/>
          <p:cNvSpPr txBox="1"/>
          <p:nvPr/>
        </p:nvSpPr>
        <p:spPr>
          <a:xfrm>
            <a:off x="3908527" y="2939068"/>
            <a:ext cx="178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6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g34073b2a29d_0_379"/>
          <p:cNvCxnSpPr/>
          <p:nvPr/>
        </p:nvCxnSpPr>
        <p:spPr>
          <a:xfrm>
            <a:off x="186907" y="4127825"/>
            <a:ext cx="3200100" cy="685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1" name="Google Shape;401;g34073b2a29d_0_379"/>
          <p:cNvSpPr txBox="1"/>
          <p:nvPr/>
        </p:nvSpPr>
        <p:spPr>
          <a:xfrm rot="754039">
            <a:off x="782525" y="4462278"/>
            <a:ext cx="1742755" cy="110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34073b2a29d_0_379"/>
          <p:cNvSpPr txBox="1"/>
          <p:nvPr/>
        </p:nvSpPr>
        <p:spPr>
          <a:xfrm>
            <a:off x="4832338" y="5253655"/>
            <a:ext cx="7020900" cy="751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3" name="Google Shape;403;g34073b2a29d_0_379"/>
          <p:cNvSpPr txBox="1"/>
          <p:nvPr/>
        </p:nvSpPr>
        <p:spPr>
          <a:xfrm>
            <a:off x="822248" y="3538369"/>
            <a:ext cx="522000" cy="67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4" name="Google Shape;404;g34073b2a29d_0_379"/>
          <p:cNvSpPr/>
          <p:nvPr/>
        </p:nvSpPr>
        <p:spPr>
          <a:xfrm rot="10800000">
            <a:off x="3971602" y="1643945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34073b2a29d_0_379"/>
          <p:cNvSpPr/>
          <p:nvPr/>
        </p:nvSpPr>
        <p:spPr>
          <a:xfrm rot="2071893">
            <a:off x="172629" y="3880319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34073b2a29d_0_379"/>
          <p:cNvSpPr txBox="1"/>
          <p:nvPr>
            <p:ph type="title"/>
          </p:nvPr>
        </p:nvSpPr>
        <p:spPr>
          <a:xfrm>
            <a:off x="838200" y="0"/>
            <a:ext cx="105156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</a:t>
            </a:r>
            <a:r>
              <a:rPr b="1" baseline="-25000" lang="en-US" sz="4000"/>
              <a:t>MCS</a:t>
            </a:r>
            <a:r>
              <a:rPr b="1" lang="en-US" sz="4000"/>
              <a:t> Magnitude and Direction</a:t>
            </a:r>
            <a:endParaRPr b="1" sz="4000"/>
          </a:p>
        </p:txBody>
      </p:sp>
      <p:sp>
        <p:nvSpPr>
          <p:cNvPr id="407" name="Google Shape;407;g34073b2a29d_0_379"/>
          <p:cNvSpPr txBox="1"/>
          <p:nvPr/>
        </p:nvSpPr>
        <p:spPr>
          <a:xfrm>
            <a:off x="6934453" y="3854679"/>
            <a:ext cx="3759000" cy="775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8" name="Google Shape;408;g34073b2a29d_0_379"/>
          <p:cNvSpPr txBox="1"/>
          <p:nvPr/>
        </p:nvSpPr>
        <p:spPr>
          <a:xfrm>
            <a:off x="6090236" y="1338162"/>
            <a:ext cx="6358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find the speed and direction of the MCS motion vector using trigonometry.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these calculations are sensitive to the depth of the cloud layer of the mean wind, and the inflow layer available to the MCS, which can influence propagation.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34073b2a29d_0_379"/>
          <p:cNvSpPr txBox="1"/>
          <p:nvPr/>
        </p:nvSpPr>
        <p:spPr>
          <a:xfrm>
            <a:off x="10203571" y="6488668"/>
            <a:ext cx="19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et al. (1996)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34073b2a29d_0_379"/>
          <p:cNvSpPr txBox="1"/>
          <p:nvPr/>
        </p:nvSpPr>
        <p:spPr>
          <a:xfrm>
            <a:off x="3715319" y="1834321"/>
            <a:ext cx="462300" cy="677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4932c3bc03_0_1818"/>
          <p:cNvSpPr/>
          <p:nvPr/>
        </p:nvSpPr>
        <p:spPr>
          <a:xfrm>
            <a:off x="10882718" y="3532731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g34932c3bc03_0_1818"/>
          <p:cNvCxnSpPr/>
          <p:nvPr/>
        </p:nvCxnSpPr>
        <p:spPr>
          <a:xfrm flipH="1" rot="10800000">
            <a:off x="282337" y="2352488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7" name="Google Shape;417;g34932c3bc03_0_1818"/>
          <p:cNvCxnSpPr/>
          <p:nvPr/>
        </p:nvCxnSpPr>
        <p:spPr>
          <a:xfrm flipH="1">
            <a:off x="2330651" y="2352568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18" name="Google Shape;418;g34932c3bc03_0_1818"/>
          <p:cNvCxnSpPr/>
          <p:nvPr/>
        </p:nvCxnSpPr>
        <p:spPr>
          <a:xfrm flipH="1" rot="10800000">
            <a:off x="272727" y="3759151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19" name="Google Shape;419;g34932c3bc03_0_1818"/>
          <p:cNvSpPr/>
          <p:nvPr/>
        </p:nvSpPr>
        <p:spPr>
          <a:xfrm rot="10800000">
            <a:off x="2307253" y="2603657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34932c3bc03_0_1818"/>
          <p:cNvSpPr/>
          <p:nvPr/>
        </p:nvSpPr>
        <p:spPr>
          <a:xfrm rot="2071893">
            <a:off x="623258" y="372053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1" name="Google Shape;421;g34932c3bc03_0_1818"/>
          <p:cNvCxnSpPr/>
          <p:nvPr/>
        </p:nvCxnSpPr>
        <p:spPr>
          <a:xfrm flipH="1" rot="10800000">
            <a:off x="3635399" y="2312025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2" name="Google Shape;422;g34932c3bc03_0_1818"/>
          <p:cNvCxnSpPr/>
          <p:nvPr/>
        </p:nvCxnSpPr>
        <p:spPr>
          <a:xfrm flipH="1">
            <a:off x="5560714" y="2312105"/>
            <a:ext cx="614400" cy="1769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3" name="Google Shape;423;g34932c3bc03_0_1818"/>
          <p:cNvCxnSpPr/>
          <p:nvPr/>
        </p:nvCxnSpPr>
        <p:spPr>
          <a:xfrm flipH="1" rot="10800000">
            <a:off x="3625789" y="4062789"/>
            <a:ext cx="1935000" cy="157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4" name="Google Shape;424;g34932c3bc03_0_1818"/>
          <p:cNvSpPr/>
          <p:nvPr/>
        </p:nvSpPr>
        <p:spPr>
          <a:xfrm rot="10800000">
            <a:off x="5660315" y="2563194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34932c3bc03_0_1818"/>
          <p:cNvSpPr/>
          <p:nvPr/>
        </p:nvSpPr>
        <p:spPr>
          <a:xfrm rot="2071893">
            <a:off x="3759387" y="3827900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6" name="Google Shape;426;g34932c3bc03_0_1818"/>
          <p:cNvCxnSpPr/>
          <p:nvPr/>
        </p:nvCxnSpPr>
        <p:spPr>
          <a:xfrm flipH="1" rot="10800000">
            <a:off x="6526696" y="2356561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7" name="Google Shape;427;g34932c3bc03_0_1818"/>
          <p:cNvCxnSpPr/>
          <p:nvPr/>
        </p:nvCxnSpPr>
        <p:spPr>
          <a:xfrm flipH="1">
            <a:off x="8300211" y="2356641"/>
            <a:ext cx="766200" cy="2162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8" name="Google Shape;428;g34932c3bc03_0_1818"/>
          <p:cNvCxnSpPr/>
          <p:nvPr/>
        </p:nvCxnSpPr>
        <p:spPr>
          <a:xfrm>
            <a:off x="6517086" y="4265125"/>
            <a:ext cx="1792200" cy="253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9" name="Google Shape;429;g34932c3bc03_0_1818"/>
          <p:cNvSpPr/>
          <p:nvPr/>
        </p:nvSpPr>
        <p:spPr>
          <a:xfrm rot="10800000">
            <a:off x="8551612" y="2607730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34932c3bc03_0_1818"/>
          <p:cNvSpPr/>
          <p:nvPr/>
        </p:nvSpPr>
        <p:spPr>
          <a:xfrm rot="2071893">
            <a:off x="6469370" y="4010744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1" name="Google Shape;431;g34932c3bc03_0_1818"/>
          <p:cNvCxnSpPr/>
          <p:nvPr/>
        </p:nvCxnSpPr>
        <p:spPr>
          <a:xfrm flipH="1" rot="10800000">
            <a:off x="9351839" y="2423684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2" name="Google Shape;432;g34932c3bc03_0_1818"/>
          <p:cNvCxnSpPr/>
          <p:nvPr/>
        </p:nvCxnSpPr>
        <p:spPr>
          <a:xfrm flipH="1">
            <a:off x="10964854" y="2423764"/>
            <a:ext cx="926700" cy="25629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3" name="Google Shape;433;g34932c3bc03_0_1818"/>
          <p:cNvCxnSpPr/>
          <p:nvPr/>
        </p:nvCxnSpPr>
        <p:spPr>
          <a:xfrm>
            <a:off x="9342229" y="4332248"/>
            <a:ext cx="1622700" cy="6543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4" name="Google Shape;434;g34932c3bc03_0_1818"/>
          <p:cNvSpPr/>
          <p:nvPr/>
        </p:nvSpPr>
        <p:spPr>
          <a:xfrm rot="10800000">
            <a:off x="11376755" y="2674853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34932c3bc03_0_1818"/>
          <p:cNvSpPr/>
          <p:nvPr/>
        </p:nvSpPr>
        <p:spPr>
          <a:xfrm rot="2071893">
            <a:off x="9212934" y="413955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34932c3bc03_0_1818"/>
          <p:cNvSpPr txBox="1"/>
          <p:nvPr/>
        </p:nvSpPr>
        <p:spPr>
          <a:xfrm>
            <a:off x="3391974" y="165125"/>
            <a:ext cx="669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increase LLJ wind speeds?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34932c3bc03_0_1818"/>
          <p:cNvSpPr txBox="1"/>
          <p:nvPr/>
        </p:nvSpPr>
        <p:spPr>
          <a:xfrm>
            <a:off x="356073" y="584875"/>
            <a:ext cx="5886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50 kts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4932c3bc03_0_1818"/>
          <p:cNvSpPr txBox="1"/>
          <p:nvPr/>
        </p:nvSpPr>
        <p:spPr>
          <a:xfrm rot="-4477722">
            <a:off x="2527969" y="3008644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4932c3bc03_0_1818"/>
          <p:cNvSpPr txBox="1"/>
          <p:nvPr/>
        </p:nvSpPr>
        <p:spPr>
          <a:xfrm rot="-4477722">
            <a:off x="5807059" y="3123755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4932c3bc03_0_1818"/>
          <p:cNvSpPr txBox="1"/>
          <p:nvPr/>
        </p:nvSpPr>
        <p:spPr>
          <a:xfrm rot="-4477722">
            <a:off x="8638813" y="3363998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4932c3bc03_0_1818"/>
          <p:cNvSpPr txBox="1"/>
          <p:nvPr/>
        </p:nvSpPr>
        <p:spPr>
          <a:xfrm rot="-4477722">
            <a:off x="11403245" y="3664548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4932c3bc03_0_1818"/>
          <p:cNvSpPr txBox="1"/>
          <p:nvPr/>
        </p:nvSpPr>
        <p:spPr>
          <a:xfrm>
            <a:off x="2055196" y="289671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34932c3bc03_0_1818"/>
          <p:cNvSpPr txBox="1"/>
          <p:nvPr/>
        </p:nvSpPr>
        <p:spPr>
          <a:xfrm>
            <a:off x="5411036" y="2843141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4932c3bc03_0_1818"/>
          <p:cNvSpPr txBox="1"/>
          <p:nvPr/>
        </p:nvSpPr>
        <p:spPr>
          <a:xfrm>
            <a:off x="8323933" y="2895729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34932c3bc03_0_1818"/>
          <p:cNvSpPr txBox="1"/>
          <p:nvPr/>
        </p:nvSpPr>
        <p:spPr>
          <a:xfrm>
            <a:off x="11151977" y="2965364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34932c3bc03_0_1818"/>
          <p:cNvSpPr txBox="1"/>
          <p:nvPr/>
        </p:nvSpPr>
        <p:spPr>
          <a:xfrm rot="-2242337">
            <a:off x="1143046" y="2767245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4932c3bc03_0_1818"/>
          <p:cNvSpPr txBox="1"/>
          <p:nvPr/>
        </p:nvSpPr>
        <p:spPr>
          <a:xfrm rot="-2242337">
            <a:off x="4458014" y="2765246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4932c3bc03_0_1818"/>
          <p:cNvSpPr txBox="1"/>
          <p:nvPr/>
        </p:nvSpPr>
        <p:spPr>
          <a:xfrm rot="-2242337">
            <a:off x="7301985" y="2763247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34932c3bc03_0_1818"/>
          <p:cNvSpPr txBox="1"/>
          <p:nvPr/>
        </p:nvSpPr>
        <p:spPr>
          <a:xfrm rot="-2242337">
            <a:off x="10118445" y="2864880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34932c3bc03_0_1818"/>
          <p:cNvSpPr txBox="1"/>
          <p:nvPr/>
        </p:nvSpPr>
        <p:spPr>
          <a:xfrm>
            <a:off x="1059644" y="4228997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34932c3bc03_0_1818"/>
          <p:cNvSpPr txBox="1"/>
          <p:nvPr/>
        </p:nvSpPr>
        <p:spPr>
          <a:xfrm>
            <a:off x="1092093" y="3652726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34932c3bc03_0_1818"/>
          <p:cNvSpPr txBox="1"/>
          <p:nvPr/>
        </p:nvSpPr>
        <p:spPr>
          <a:xfrm>
            <a:off x="4271771" y="433423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34932c3bc03_0_1818"/>
          <p:cNvSpPr txBox="1"/>
          <p:nvPr/>
        </p:nvSpPr>
        <p:spPr>
          <a:xfrm>
            <a:off x="4252291" y="3773594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34932c3bc03_0_1818"/>
          <p:cNvSpPr txBox="1"/>
          <p:nvPr/>
        </p:nvSpPr>
        <p:spPr>
          <a:xfrm>
            <a:off x="6890908" y="4490762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34932c3bc03_0_1818"/>
          <p:cNvSpPr txBox="1"/>
          <p:nvPr/>
        </p:nvSpPr>
        <p:spPr>
          <a:xfrm>
            <a:off x="6974522" y="398158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34932c3bc03_0_1818"/>
          <p:cNvSpPr txBox="1"/>
          <p:nvPr/>
        </p:nvSpPr>
        <p:spPr>
          <a:xfrm>
            <a:off x="9514715" y="4731752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34932c3bc03_0_1818"/>
          <p:cNvSpPr txBox="1"/>
          <p:nvPr/>
        </p:nvSpPr>
        <p:spPr>
          <a:xfrm>
            <a:off x="9692570" y="413864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34932c3bc03_0_1818"/>
          <p:cNvSpPr txBox="1"/>
          <p:nvPr/>
        </p:nvSpPr>
        <p:spPr>
          <a:xfrm>
            <a:off x="-8" y="5432875"/>
            <a:ext cx="12192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LLJ wind speeds results in faster MCS propagation, which will contribute to an overall faster storm motion.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Given increased convergence in the direction of the negative LLJ, the MCS will propagate more toward the right.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932c3bc03_0_1973"/>
          <p:cNvSpPr txBox="1"/>
          <p:nvPr/>
        </p:nvSpPr>
        <p:spPr>
          <a:xfrm>
            <a:off x="3391975" y="165125"/>
            <a:ext cx="695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when we decrease mean wind speeds?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4932c3bc03_0_1973"/>
          <p:cNvSpPr txBox="1"/>
          <p:nvPr/>
        </p:nvSpPr>
        <p:spPr>
          <a:xfrm>
            <a:off x="314672" y="731075"/>
            <a:ext cx="6781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PROP/LLJ</a:t>
            </a: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30 kts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 = 50 degrees (0.87 radians)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" name="Google Shape;465;g34932c3bc03_0_1973"/>
          <p:cNvCxnSpPr/>
          <p:nvPr/>
        </p:nvCxnSpPr>
        <p:spPr>
          <a:xfrm flipH="1" rot="10800000">
            <a:off x="709770" y="2239463"/>
            <a:ext cx="2523300" cy="1868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66" name="Google Shape;466;g34932c3bc03_0_1973"/>
          <p:cNvCxnSpPr/>
          <p:nvPr/>
        </p:nvCxnSpPr>
        <p:spPr>
          <a:xfrm flipH="1">
            <a:off x="2758084" y="223954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67" name="Google Shape;467;g34932c3bc03_0_1973"/>
          <p:cNvCxnSpPr/>
          <p:nvPr/>
        </p:nvCxnSpPr>
        <p:spPr>
          <a:xfrm flipH="1" rot="10800000">
            <a:off x="700160" y="3646126"/>
            <a:ext cx="2058000" cy="501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8" name="Google Shape;468;g34932c3bc03_0_1973"/>
          <p:cNvSpPr/>
          <p:nvPr/>
        </p:nvSpPr>
        <p:spPr>
          <a:xfrm rot="10800000">
            <a:off x="2734686" y="249063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34932c3bc03_0_1973"/>
          <p:cNvSpPr/>
          <p:nvPr/>
        </p:nvSpPr>
        <p:spPr>
          <a:xfrm rot="2071893">
            <a:off x="1050691" y="3607507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0" name="Google Shape;470;g34932c3bc03_0_1973"/>
          <p:cNvCxnSpPr/>
          <p:nvPr/>
        </p:nvCxnSpPr>
        <p:spPr>
          <a:xfrm flipH="1" rot="10800000">
            <a:off x="4236470" y="2524873"/>
            <a:ext cx="2008500" cy="150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1" name="Google Shape;471;g34932c3bc03_0_1973"/>
          <p:cNvCxnSpPr/>
          <p:nvPr/>
        </p:nvCxnSpPr>
        <p:spPr>
          <a:xfrm flipH="1">
            <a:off x="5763241" y="252494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2" name="Google Shape;472;g34932c3bc03_0_1973"/>
          <p:cNvCxnSpPr/>
          <p:nvPr/>
        </p:nvCxnSpPr>
        <p:spPr>
          <a:xfrm flipH="1" rot="10800000">
            <a:off x="4236470" y="3909568"/>
            <a:ext cx="1546500" cy="13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3" name="Google Shape;473;g34932c3bc03_0_1973"/>
          <p:cNvSpPr/>
          <p:nvPr/>
        </p:nvSpPr>
        <p:spPr>
          <a:xfrm rot="10800000">
            <a:off x="5747750" y="2756091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34932c3bc03_0_1973"/>
          <p:cNvSpPr/>
          <p:nvPr/>
        </p:nvSpPr>
        <p:spPr>
          <a:xfrm rot="2071893">
            <a:off x="4374604" y="3647179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5" name="Google Shape;475;g34932c3bc03_0_1973"/>
          <p:cNvCxnSpPr/>
          <p:nvPr/>
        </p:nvCxnSpPr>
        <p:spPr>
          <a:xfrm flipH="1" rot="10800000">
            <a:off x="7350722" y="2860768"/>
            <a:ext cx="1482900" cy="11796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6" name="Google Shape;476;g34932c3bc03_0_1973"/>
          <p:cNvCxnSpPr/>
          <p:nvPr/>
        </p:nvCxnSpPr>
        <p:spPr>
          <a:xfrm flipH="1">
            <a:off x="8364917" y="2876723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77" name="Google Shape;477;g34932c3bc03_0_1973"/>
          <p:cNvCxnSpPr/>
          <p:nvPr/>
        </p:nvCxnSpPr>
        <p:spPr>
          <a:xfrm>
            <a:off x="7408617" y="4033160"/>
            <a:ext cx="968400" cy="212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78" name="Google Shape;478;g34932c3bc03_0_1973"/>
          <p:cNvSpPr/>
          <p:nvPr/>
        </p:nvSpPr>
        <p:spPr>
          <a:xfrm rot="10800000">
            <a:off x="8335079" y="3141343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34932c3bc03_0_1973"/>
          <p:cNvSpPr/>
          <p:nvPr/>
        </p:nvSpPr>
        <p:spPr>
          <a:xfrm rot="2071893">
            <a:off x="7317816" y="3773522"/>
            <a:ext cx="538228" cy="33868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0" name="Google Shape;480;g34932c3bc03_0_1973"/>
          <p:cNvCxnSpPr/>
          <p:nvPr/>
        </p:nvCxnSpPr>
        <p:spPr>
          <a:xfrm flipH="1" rot="10800000">
            <a:off x="10526136" y="3296619"/>
            <a:ext cx="975900" cy="8952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1" name="Google Shape;481;g34932c3bc03_0_1973"/>
          <p:cNvCxnSpPr/>
          <p:nvPr/>
        </p:nvCxnSpPr>
        <p:spPr>
          <a:xfrm flipH="1">
            <a:off x="11046929" y="3290965"/>
            <a:ext cx="491400" cy="14067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82" name="Google Shape;482;g34932c3bc03_0_1973"/>
          <p:cNvCxnSpPr/>
          <p:nvPr/>
        </p:nvCxnSpPr>
        <p:spPr>
          <a:xfrm>
            <a:off x="10578998" y="4197381"/>
            <a:ext cx="489000" cy="500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3" name="Google Shape;483;g34932c3bc03_0_1973"/>
          <p:cNvSpPr/>
          <p:nvPr/>
        </p:nvSpPr>
        <p:spPr>
          <a:xfrm rot="4666149">
            <a:off x="10346866" y="3873492"/>
            <a:ext cx="538114" cy="33887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34932c3bc03_0_1973"/>
          <p:cNvSpPr txBox="1"/>
          <p:nvPr/>
        </p:nvSpPr>
        <p:spPr>
          <a:xfrm>
            <a:off x="2725156" y="2513013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34932c3bc03_0_1973"/>
          <p:cNvSpPr txBox="1"/>
          <p:nvPr/>
        </p:nvSpPr>
        <p:spPr>
          <a:xfrm>
            <a:off x="5734404" y="281192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34932c3bc03_0_1973"/>
          <p:cNvSpPr txBox="1"/>
          <p:nvPr/>
        </p:nvSpPr>
        <p:spPr>
          <a:xfrm>
            <a:off x="8321433" y="3145280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4932c3bc03_0_1973"/>
          <p:cNvSpPr txBox="1"/>
          <p:nvPr/>
        </p:nvSpPr>
        <p:spPr>
          <a:xfrm>
            <a:off x="10998347" y="3626267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34932c3bc03_0_1973"/>
          <p:cNvSpPr/>
          <p:nvPr/>
        </p:nvSpPr>
        <p:spPr>
          <a:xfrm rot="10800000">
            <a:off x="11015896" y="3607572"/>
            <a:ext cx="538200" cy="3387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34932c3bc03_0_1973"/>
          <p:cNvSpPr txBox="1"/>
          <p:nvPr/>
        </p:nvSpPr>
        <p:spPr>
          <a:xfrm rot="-2242337">
            <a:off x="1431919" y="2740470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60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34932c3bc03_0_1973"/>
          <p:cNvSpPr txBox="1"/>
          <p:nvPr/>
        </p:nvSpPr>
        <p:spPr>
          <a:xfrm rot="-2242337">
            <a:off x="4778546" y="2847302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45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34932c3bc03_0_1973"/>
          <p:cNvSpPr txBox="1"/>
          <p:nvPr/>
        </p:nvSpPr>
        <p:spPr>
          <a:xfrm rot="-2242337">
            <a:off x="7550864" y="3111791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34932c3bc03_0_1973"/>
          <p:cNvSpPr txBox="1"/>
          <p:nvPr/>
        </p:nvSpPr>
        <p:spPr>
          <a:xfrm rot="-2242337">
            <a:off x="10445207" y="3425429"/>
            <a:ext cx="752729" cy="369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15 kts</a:t>
            </a:r>
            <a:endParaRPr b="1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34932c3bc03_0_1973"/>
          <p:cNvSpPr txBox="1"/>
          <p:nvPr/>
        </p:nvSpPr>
        <p:spPr>
          <a:xfrm rot="-4477722">
            <a:off x="2896611" y="2781077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34932c3bc03_0_1973"/>
          <p:cNvSpPr txBox="1"/>
          <p:nvPr/>
        </p:nvSpPr>
        <p:spPr>
          <a:xfrm rot="-4477722">
            <a:off x="5875626" y="3072585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34932c3bc03_0_1973"/>
          <p:cNvSpPr txBox="1"/>
          <p:nvPr/>
        </p:nvSpPr>
        <p:spPr>
          <a:xfrm rot="-4477722">
            <a:off x="8526708" y="3395435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34932c3bc03_0_1973"/>
          <p:cNvSpPr txBox="1"/>
          <p:nvPr/>
        </p:nvSpPr>
        <p:spPr>
          <a:xfrm rot="-4477722">
            <a:off x="11177822" y="3882005"/>
            <a:ext cx="752623" cy="36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30 kts</a:t>
            </a:r>
            <a:endParaRPr b="1" i="0" sz="18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34932c3bc03_0_1973"/>
          <p:cNvSpPr txBox="1"/>
          <p:nvPr/>
        </p:nvSpPr>
        <p:spPr>
          <a:xfrm>
            <a:off x="1427202" y="401271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g34932c3bc03_0_1973"/>
          <p:cNvSpPr txBox="1"/>
          <p:nvPr/>
        </p:nvSpPr>
        <p:spPr>
          <a:xfrm>
            <a:off x="4657029" y="4093470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34932c3bc03_0_1973"/>
          <p:cNvSpPr txBox="1"/>
          <p:nvPr/>
        </p:nvSpPr>
        <p:spPr>
          <a:xfrm>
            <a:off x="7255186" y="4284656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34932c3bc03_0_1973"/>
          <p:cNvSpPr txBox="1"/>
          <p:nvPr/>
        </p:nvSpPr>
        <p:spPr>
          <a:xfrm>
            <a:off x="9984964" y="4375377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kts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34932c3bc03_0_1973"/>
          <p:cNvSpPr txBox="1"/>
          <p:nvPr/>
        </p:nvSpPr>
        <p:spPr>
          <a:xfrm>
            <a:off x="1140232" y="368256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34932c3bc03_0_1973"/>
          <p:cNvSpPr txBox="1"/>
          <p:nvPr/>
        </p:nvSpPr>
        <p:spPr>
          <a:xfrm>
            <a:off x="4480420" y="370493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34932c3bc03_0_1973"/>
          <p:cNvSpPr txBox="1"/>
          <p:nvPr/>
        </p:nvSpPr>
        <p:spPr>
          <a:xfrm>
            <a:off x="7437641" y="3811332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34932c3bc03_0_1973"/>
          <p:cNvSpPr txBox="1"/>
          <p:nvPr/>
        </p:nvSpPr>
        <p:spPr>
          <a:xfrm>
            <a:off x="10732154" y="408109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79ᵒ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34932c3bc03_0_1973"/>
          <p:cNvSpPr txBox="1"/>
          <p:nvPr/>
        </p:nvSpPr>
        <p:spPr>
          <a:xfrm>
            <a:off x="-8" y="5094525"/>
            <a:ext cx="12192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Decreasing mean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wind speeds with a constant LLJ still lowers overall MCS forward speed (less of a deep-layer ambient environmental contribution to forward motion).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Decreasing mean wind speeds alone will increase the contribution the LLJ to MCS forward motion, which is why a constant LLJ will influence more rightward turning of an MCS as mean wind speeds decrease 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4073b2a29d_0_398"/>
          <p:cNvSpPr txBox="1"/>
          <p:nvPr>
            <p:ph type="title"/>
          </p:nvPr>
        </p:nvSpPr>
        <p:spPr>
          <a:xfrm>
            <a:off x="781812" y="-3755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Forward Motion</a:t>
            </a:r>
            <a:endParaRPr b="1" sz="3200"/>
          </a:p>
        </p:txBody>
      </p:sp>
      <p:sp>
        <p:nvSpPr>
          <p:cNvPr id="511" name="Google Shape;511;g34073b2a29d_0_398"/>
          <p:cNvSpPr txBox="1"/>
          <p:nvPr>
            <p:ph idx="1" type="body"/>
          </p:nvPr>
        </p:nvSpPr>
        <p:spPr>
          <a:xfrm>
            <a:off x="0" y="527177"/>
            <a:ext cx="12079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 a straightforward relationship. MCS can propagate both upwind and downwind of the mean vertical wind field.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Corfidi et al. (1996) demonstrated how to account for upwind propagation. What about downwind propagation?</a:t>
            </a:r>
            <a:endParaRPr sz="2000"/>
          </a:p>
        </p:txBody>
      </p:sp>
      <p:pic>
        <p:nvPicPr>
          <p:cNvPr id="512" name="Google Shape;512;g34073b2a29d_0_3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7359"/>
            <a:ext cx="5473014" cy="24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34073b2a29d_0_3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4242816"/>
            <a:ext cx="5473014" cy="261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34073b2a29d_0_3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612" y="2248980"/>
            <a:ext cx="5910752" cy="35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4073b2a29d_0_398"/>
          <p:cNvSpPr/>
          <p:nvPr/>
        </p:nvSpPr>
        <p:spPr>
          <a:xfrm>
            <a:off x="5038344" y="5301361"/>
            <a:ext cx="4316100" cy="5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g34073b2a29d_0_398"/>
          <p:cNvSpPr/>
          <p:nvPr/>
        </p:nvSpPr>
        <p:spPr>
          <a:xfrm>
            <a:off x="4275572" y="3216529"/>
            <a:ext cx="2523600" cy="5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34073b2a29d_0_398"/>
          <p:cNvSpPr/>
          <p:nvPr/>
        </p:nvSpPr>
        <p:spPr>
          <a:xfrm>
            <a:off x="10927080" y="5404104"/>
            <a:ext cx="5394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g34073b2a29d_0_398"/>
          <p:cNvSpPr/>
          <p:nvPr/>
        </p:nvSpPr>
        <p:spPr>
          <a:xfrm>
            <a:off x="6117336" y="2368296"/>
            <a:ext cx="585216" cy="813816"/>
          </a:xfrm>
          <a:custGeom>
            <a:rect b="b" l="l" r="r" t="t"/>
            <a:pathLst>
              <a:path extrusionOk="0" h="813816" w="585216">
                <a:moveTo>
                  <a:pt x="0" y="0"/>
                </a:moveTo>
                <a:cubicBezTo>
                  <a:pt x="92964" y="119634"/>
                  <a:pt x="185928" y="239268"/>
                  <a:pt x="283464" y="374904"/>
                </a:cubicBezTo>
                <a:cubicBezTo>
                  <a:pt x="381000" y="510540"/>
                  <a:pt x="483108" y="662178"/>
                  <a:pt x="585216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g34073b2a29d_0_398"/>
          <p:cNvSpPr/>
          <p:nvPr/>
        </p:nvSpPr>
        <p:spPr>
          <a:xfrm>
            <a:off x="7251192" y="3813048"/>
            <a:ext cx="941832" cy="813816"/>
          </a:xfrm>
          <a:custGeom>
            <a:rect b="b" l="l" r="r" t="t"/>
            <a:pathLst>
              <a:path extrusionOk="0" h="813816" w="941832">
                <a:moveTo>
                  <a:pt x="0" y="0"/>
                </a:moveTo>
                <a:cubicBezTo>
                  <a:pt x="120396" y="125730"/>
                  <a:pt x="240792" y="251460"/>
                  <a:pt x="356616" y="356616"/>
                </a:cubicBezTo>
                <a:cubicBezTo>
                  <a:pt x="472440" y="461772"/>
                  <a:pt x="597408" y="554736"/>
                  <a:pt x="694944" y="630936"/>
                </a:cubicBezTo>
                <a:cubicBezTo>
                  <a:pt x="792480" y="707136"/>
                  <a:pt x="867156" y="760476"/>
                  <a:pt x="941832" y="813816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34073b2a29d_0_398"/>
          <p:cNvSpPr/>
          <p:nvPr/>
        </p:nvSpPr>
        <p:spPr>
          <a:xfrm>
            <a:off x="8257032" y="2889504"/>
            <a:ext cx="3353003" cy="2545398"/>
          </a:xfrm>
          <a:custGeom>
            <a:rect b="b" l="l" r="r" t="t"/>
            <a:pathLst>
              <a:path extrusionOk="0" h="2545398" w="3353003">
                <a:moveTo>
                  <a:pt x="0" y="1819656"/>
                </a:moveTo>
                <a:cubicBezTo>
                  <a:pt x="83058" y="1875282"/>
                  <a:pt x="166116" y="1930908"/>
                  <a:pt x="256032" y="1984248"/>
                </a:cubicBezTo>
                <a:cubicBezTo>
                  <a:pt x="345948" y="2037588"/>
                  <a:pt x="452628" y="2097024"/>
                  <a:pt x="539496" y="2139696"/>
                </a:cubicBezTo>
                <a:cubicBezTo>
                  <a:pt x="626364" y="2182368"/>
                  <a:pt x="777240" y="2240280"/>
                  <a:pt x="777240" y="2240280"/>
                </a:cubicBezTo>
                <a:lnTo>
                  <a:pt x="1042416" y="2350008"/>
                </a:lnTo>
                <a:cubicBezTo>
                  <a:pt x="1118616" y="2382012"/>
                  <a:pt x="1162812" y="2406396"/>
                  <a:pt x="1234440" y="2432304"/>
                </a:cubicBezTo>
                <a:cubicBezTo>
                  <a:pt x="1306068" y="2458212"/>
                  <a:pt x="1388364" y="2490216"/>
                  <a:pt x="1472184" y="2505456"/>
                </a:cubicBezTo>
                <a:cubicBezTo>
                  <a:pt x="1556004" y="2520696"/>
                  <a:pt x="1737360" y="2523744"/>
                  <a:pt x="1737360" y="2523744"/>
                </a:cubicBezTo>
                <a:cubicBezTo>
                  <a:pt x="1836420" y="2529840"/>
                  <a:pt x="1950720" y="2554224"/>
                  <a:pt x="2066544" y="2542032"/>
                </a:cubicBezTo>
                <a:cubicBezTo>
                  <a:pt x="2182368" y="2529840"/>
                  <a:pt x="2330196" y="2487168"/>
                  <a:pt x="2432304" y="2450592"/>
                </a:cubicBezTo>
                <a:cubicBezTo>
                  <a:pt x="2534412" y="2414016"/>
                  <a:pt x="2607564" y="2368296"/>
                  <a:pt x="2679192" y="2322576"/>
                </a:cubicBezTo>
                <a:cubicBezTo>
                  <a:pt x="2750820" y="2276856"/>
                  <a:pt x="2798064" y="2231136"/>
                  <a:pt x="2862072" y="2176272"/>
                </a:cubicBezTo>
                <a:cubicBezTo>
                  <a:pt x="2926080" y="2121408"/>
                  <a:pt x="3009900" y="2060448"/>
                  <a:pt x="3063240" y="1993392"/>
                </a:cubicBezTo>
                <a:cubicBezTo>
                  <a:pt x="3116580" y="1926336"/>
                  <a:pt x="3144012" y="1853184"/>
                  <a:pt x="3182112" y="1773936"/>
                </a:cubicBezTo>
                <a:cubicBezTo>
                  <a:pt x="3220212" y="1694688"/>
                  <a:pt x="3264408" y="1604772"/>
                  <a:pt x="3291840" y="1517904"/>
                </a:cubicBezTo>
                <a:cubicBezTo>
                  <a:pt x="3319272" y="1431036"/>
                  <a:pt x="3337560" y="1333500"/>
                  <a:pt x="3346704" y="1252728"/>
                </a:cubicBezTo>
                <a:cubicBezTo>
                  <a:pt x="3355848" y="1171956"/>
                  <a:pt x="3354324" y="1109472"/>
                  <a:pt x="3346704" y="1033272"/>
                </a:cubicBezTo>
                <a:cubicBezTo>
                  <a:pt x="3339084" y="957072"/>
                  <a:pt x="3320796" y="876300"/>
                  <a:pt x="3300984" y="795528"/>
                </a:cubicBezTo>
                <a:cubicBezTo>
                  <a:pt x="3281172" y="714756"/>
                  <a:pt x="3253740" y="623316"/>
                  <a:pt x="3227832" y="548640"/>
                </a:cubicBezTo>
                <a:cubicBezTo>
                  <a:pt x="3201924" y="473964"/>
                  <a:pt x="3180588" y="402336"/>
                  <a:pt x="3145536" y="347472"/>
                </a:cubicBezTo>
                <a:cubicBezTo>
                  <a:pt x="3110484" y="292608"/>
                  <a:pt x="3066288" y="277368"/>
                  <a:pt x="3017520" y="219456"/>
                </a:cubicBezTo>
                <a:cubicBezTo>
                  <a:pt x="2968752" y="161544"/>
                  <a:pt x="2910840" y="80772"/>
                  <a:pt x="2852928" y="0"/>
                </a:cubicBezTo>
              </a:path>
            </a:pathLst>
          </a:cu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34073b2a29d_0_398"/>
          <p:cNvSpPr/>
          <p:nvPr/>
        </p:nvSpPr>
        <p:spPr>
          <a:xfrm rot="3555076">
            <a:off x="11409882" y="2929769"/>
            <a:ext cx="452399" cy="484813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34073b2a29d_0_398"/>
          <p:cNvSpPr/>
          <p:nvPr/>
        </p:nvSpPr>
        <p:spPr>
          <a:xfrm rot="-8232280">
            <a:off x="7226931" y="4138945"/>
            <a:ext cx="452176" cy="484649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34073b2a29d_0_398"/>
          <p:cNvSpPr/>
          <p:nvPr/>
        </p:nvSpPr>
        <p:spPr>
          <a:xfrm rot="-8965246">
            <a:off x="8367187" y="4977272"/>
            <a:ext cx="452303" cy="48471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34073b2a29d_0_398"/>
          <p:cNvSpPr/>
          <p:nvPr/>
        </p:nvSpPr>
        <p:spPr>
          <a:xfrm rot="-10052971">
            <a:off x="9335661" y="5365575"/>
            <a:ext cx="452235" cy="484775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34073b2a29d_0_398"/>
          <p:cNvSpPr/>
          <p:nvPr/>
        </p:nvSpPr>
        <p:spPr>
          <a:xfrm rot="9935700">
            <a:off x="10303695" y="5407776"/>
            <a:ext cx="452217" cy="48466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34073b2a29d_0_398"/>
          <p:cNvSpPr/>
          <p:nvPr/>
        </p:nvSpPr>
        <p:spPr>
          <a:xfrm rot="8261278">
            <a:off x="11125295" y="4984204"/>
            <a:ext cx="452339" cy="484627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34073b2a29d_0_398"/>
          <p:cNvSpPr/>
          <p:nvPr/>
        </p:nvSpPr>
        <p:spPr>
          <a:xfrm rot="6446956">
            <a:off x="11561578" y="4192805"/>
            <a:ext cx="452209" cy="484656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34073b2a29d_0_398"/>
          <p:cNvSpPr/>
          <p:nvPr/>
        </p:nvSpPr>
        <p:spPr>
          <a:xfrm rot="-7587118">
            <a:off x="6034064" y="2743682"/>
            <a:ext cx="452412" cy="48457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34073b2a29d_0_398"/>
          <p:cNvSpPr/>
          <p:nvPr/>
        </p:nvSpPr>
        <p:spPr>
          <a:xfrm>
            <a:off x="1429938" y="2853875"/>
            <a:ext cx="2279126" cy="1079115"/>
          </a:xfrm>
          <a:custGeom>
            <a:rect b="b" l="l" r="r" t="t"/>
            <a:pathLst>
              <a:path extrusionOk="0" h="808326" w="2105428">
                <a:moveTo>
                  <a:pt x="188171" y="607158"/>
                </a:moveTo>
                <a:cubicBezTo>
                  <a:pt x="290279" y="591918"/>
                  <a:pt x="520403" y="619350"/>
                  <a:pt x="672803" y="616302"/>
                </a:cubicBezTo>
                <a:cubicBezTo>
                  <a:pt x="825203" y="613254"/>
                  <a:pt x="986747" y="599538"/>
                  <a:pt x="1102571" y="588870"/>
                </a:cubicBezTo>
                <a:cubicBezTo>
                  <a:pt x="1218395" y="578202"/>
                  <a:pt x="1291547" y="585822"/>
                  <a:pt x="1367747" y="552294"/>
                </a:cubicBezTo>
                <a:cubicBezTo>
                  <a:pt x="1443947" y="518766"/>
                  <a:pt x="1495763" y="441042"/>
                  <a:pt x="1559771" y="387702"/>
                </a:cubicBezTo>
                <a:cubicBezTo>
                  <a:pt x="1623779" y="334362"/>
                  <a:pt x="1684739" y="282546"/>
                  <a:pt x="1751795" y="232254"/>
                </a:cubicBezTo>
                <a:cubicBezTo>
                  <a:pt x="1818851" y="181962"/>
                  <a:pt x="1914863" y="122526"/>
                  <a:pt x="1962107" y="85950"/>
                </a:cubicBezTo>
                <a:cubicBezTo>
                  <a:pt x="2009351" y="49374"/>
                  <a:pt x="2015447" y="24990"/>
                  <a:pt x="2035259" y="12798"/>
                </a:cubicBezTo>
                <a:cubicBezTo>
                  <a:pt x="2055071" y="606"/>
                  <a:pt x="2070311" y="-8538"/>
                  <a:pt x="2080979" y="12798"/>
                </a:cubicBezTo>
                <a:cubicBezTo>
                  <a:pt x="2091647" y="34134"/>
                  <a:pt x="2096219" y="98142"/>
                  <a:pt x="2099267" y="140814"/>
                </a:cubicBezTo>
                <a:cubicBezTo>
                  <a:pt x="2102315" y="183486"/>
                  <a:pt x="2111459" y="230730"/>
                  <a:pt x="2099267" y="268830"/>
                </a:cubicBezTo>
                <a:cubicBezTo>
                  <a:pt x="2087075" y="306930"/>
                  <a:pt x="2068787" y="328266"/>
                  <a:pt x="2026115" y="369414"/>
                </a:cubicBezTo>
                <a:cubicBezTo>
                  <a:pt x="1983443" y="410562"/>
                  <a:pt x="1901147" y="471522"/>
                  <a:pt x="1843235" y="515718"/>
                </a:cubicBezTo>
                <a:cubicBezTo>
                  <a:pt x="1785323" y="559914"/>
                  <a:pt x="1730459" y="593442"/>
                  <a:pt x="1678643" y="634590"/>
                </a:cubicBezTo>
                <a:cubicBezTo>
                  <a:pt x="1626827" y="675738"/>
                  <a:pt x="1568915" y="736698"/>
                  <a:pt x="1532339" y="762606"/>
                </a:cubicBezTo>
                <a:cubicBezTo>
                  <a:pt x="1495763" y="788514"/>
                  <a:pt x="1628351" y="782418"/>
                  <a:pt x="1459187" y="790038"/>
                </a:cubicBezTo>
                <a:cubicBezTo>
                  <a:pt x="1290023" y="797658"/>
                  <a:pt x="750527" y="808326"/>
                  <a:pt x="517355" y="808326"/>
                </a:cubicBezTo>
                <a:cubicBezTo>
                  <a:pt x="284183" y="808326"/>
                  <a:pt x="145499" y="796134"/>
                  <a:pt x="60155" y="790038"/>
                </a:cubicBezTo>
                <a:cubicBezTo>
                  <a:pt x="-25189" y="783942"/>
                  <a:pt x="5291" y="785466"/>
                  <a:pt x="5291" y="771750"/>
                </a:cubicBezTo>
                <a:cubicBezTo>
                  <a:pt x="5291" y="758034"/>
                  <a:pt x="35771" y="730602"/>
                  <a:pt x="60155" y="707742"/>
                </a:cubicBezTo>
                <a:cubicBezTo>
                  <a:pt x="84539" y="684882"/>
                  <a:pt x="86063" y="622398"/>
                  <a:pt x="188171" y="607158"/>
                </a:cubicBezTo>
                <a:close/>
              </a:path>
            </a:pathLst>
          </a:custGeom>
          <a:gradFill>
            <a:gsLst>
              <a:gs pos="0">
                <a:srgbClr val="2F5496">
                  <a:alpha val="80000"/>
                </a:srgbClr>
              </a:gs>
              <a:gs pos="47000">
                <a:srgbClr val="8DA9DB">
                  <a:alpha val="49803"/>
                </a:srgbClr>
              </a:gs>
              <a:gs pos="65000">
                <a:srgbClr val="B3C6E7">
                  <a:alpha val="69803"/>
                </a:srgbClr>
              </a:gs>
              <a:gs pos="100000">
                <a:srgbClr val="B3C6E7">
                  <a:alpha val="6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34073b2a29d_0_398"/>
          <p:cNvSpPr/>
          <p:nvPr/>
        </p:nvSpPr>
        <p:spPr>
          <a:xfrm rot="10800000">
            <a:off x="94500" y="3994045"/>
            <a:ext cx="515100" cy="15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34073b2a29d_0_398"/>
          <p:cNvSpPr/>
          <p:nvPr/>
        </p:nvSpPr>
        <p:spPr>
          <a:xfrm>
            <a:off x="478110" y="3994037"/>
            <a:ext cx="1067400" cy="152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34073b2a29d_0_398"/>
          <p:cNvSpPr txBox="1"/>
          <p:nvPr/>
        </p:nvSpPr>
        <p:spPr>
          <a:xfrm>
            <a:off x="405696" y="3842706"/>
            <a:ext cx="108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34073b2a29d_0_398"/>
          <p:cNvSpPr/>
          <p:nvPr/>
        </p:nvSpPr>
        <p:spPr>
          <a:xfrm>
            <a:off x="148908" y="3405584"/>
            <a:ext cx="822900" cy="18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34073b2a29d_0_398"/>
          <p:cNvSpPr/>
          <p:nvPr/>
        </p:nvSpPr>
        <p:spPr>
          <a:xfrm>
            <a:off x="156531" y="2987417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34073b2a29d_0_398"/>
          <p:cNvSpPr/>
          <p:nvPr/>
        </p:nvSpPr>
        <p:spPr>
          <a:xfrm>
            <a:off x="124025" y="2582912"/>
            <a:ext cx="12552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34073b2a29d_0_398"/>
          <p:cNvSpPr/>
          <p:nvPr/>
        </p:nvSpPr>
        <p:spPr>
          <a:xfrm>
            <a:off x="94592" y="5983043"/>
            <a:ext cx="822900" cy="2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34073b2a29d_0_398"/>
          <p:cNvSpPr/>
          <p:nvPr/>
        </p:nvSpPr>
        <p:spPr>
          <a:xfrm>
            <a:off x="90385" y="5543331"/>
            <a:ext cx="10206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34073b2a29d_0_398"/>
          <p:cNvSpPr/>
          <p:nvPr/>
        </p:nvSpPr>
        <p:spPr>
          <a:xfrm>
            <a:off x="99143" y="5098944"/>
            <a:ext cx="11235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34073b2a29d_0_398"/>
          <p:cNvSpPr/>
          <p:nvPr/>
        </p:nvSpPr>
        <p:spPr>
          <a:xfrm>
            <a:off x="148908" y="6573931"/>
            <a:ext cx="5835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34073b2a29d_0_398"/>
          <p:cNvSpPr txBox="1"/>
          <p:nvPr/>
        </p:nvSpPr>
        <p:spPr>
          <a:xfrm>
            <a:off x="90385" y="6530645"/>
            <a:ext cx="7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34073b2a29d_0_398"/>
          <p:cNvSpPr/>
          <p:nvPr/>
        </p:nvSpPr>
        <p:spPr>
          <a:xfrm rot="-4981550">
            <a:off x="1428261" y="3791731"/>
            <a:ext cx="353314" cy="23483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34073b2a29d_0_398"/>
          <p:cNvSpPr/>
          <p:nvPr/>
        </p:nvSpPr>
        <p:spPr>
          <a:xfrm rot="-3703889">
            <a:off x="1432940" y="3764420"/>
            <a:ext cx="72212" cy="66442"/>
          </a:xfrm>
          <a:prstGeom prst="triangle">
            <a:avLst>
              <a:gd fmla="val 50000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34073b2a29d_0_398"/>
          <p:cNvSpPr/>
          <p:nvPr/>
        </p:nvSpPr>
        <p:spPr>
          <a:xfrm>
            <a:off x="3965417" y="6627438"/>
            <a:ext cx="1296300" cy="194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34073b2a29d_0_398"/>
          <p:cNvSpPr/>
          <p:nvPr/>
        </p:nvSpPr>
        <p:spPr>
          <a:xfrm>
            <a:off x="4725908" y="6604003"/>
            <a:ext cx="641400" cy="22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34073b2a29d_0_398"/>
          <p:cNvSpPr txBox="1"/>
          <p:nvPr/>
        </p:nvSpPr>
        <p:spPr>
          <a:xfrm>
            <a:off x="4124115" y="6501945"/>
            <a:ext cx="66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1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1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34073b2a29d_0_398"/>
          <p:cNvSpPr/>
          <p:nvPr/>
        </p:nvSpPr>
        <p:spPr>
          <a:xfrm rot="305346">
            <a:off x="3230653" y="6199335"/>
            <a:ext cx="561413" cy="605088"/>
          </a:xfrm>
          <a:prstGeom prst="arc">
            <a:avLst>
              <a:gd fmla="val 16230336" name="adj1"/>
              <a:gd fmla="val 0" name="adj2"/>
            </a:avLst>
          </a:prstGeom>
          <a:noFill/>
          <a:ln cap="flat" cmpd="sng" w="5715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34073b2a29d_0_398"/>
          <p:cNvSpPr/>
          <p:nvPr/>
        </p:nvSpPr>
        <p:spPr>
          <a:xfrm flipH="1" rot="5400000">
            <a:off x="3778163" y="6388545"/>
            <a:ext cx="123900" cy="102900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34073b2a29d_0_398"/>
          <p:cNvSpPr/>
          <p:nvPr/>
        </p:nvSpPr>
        <p:spPr>
          <a:xfrm flipH="1" rot="3125598">
            <a:off x="3718640" y="6254652"/>
            <a:ext cx="142583" cy="114377"/>
          </a:xfrm>
          <a:prstGeom prst="triangle">
            <a:avLst>
              <a:gd fmla="val 48075" name="adj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34073b2a29d_0_398"/>
          <p:cNvSpPr/>
          <p:nvPr/>
        </p:nvSpPr>
        <p:spPr>
          <a:xfrm rot="1429048">
            <a:off x="3789269" y="623122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34073b2a29d_0_398"/>
          <p:cNvSpPr/>
          <p:nvPr/>
        </p:nvSpPr>
        <p:spPr>
          <a:xfrm rot="1429048">
            <a:off x="4338189" y="6237864"/>
            <a:ext cx="601747" cy="33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57150">
            <a:solidFill>
              <a:srgbClr val="00B0F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34073b2a29d_0_398"/>
          <p:cNvSpPr/>
          <p:nvPr/>
        </p:nvSpPr>
        <p:spPr>
          <a:xfrm>
            <a:off x="2485292" y="4724399"/>
            <a:ext cx="1582077" cy="1652609"/>
          </a:xfrm>
          <a:custGeom>
            <a:rect b="b" l="l" r="r" t="t"/>
            <a:pathLst>
              <a:path extrusionOk="0" h="1446485" w="1444819">
                <a:moveTo>
                  <a:pt x="1288720" y="524818"/>
                </a:moveTo>
                <a:cubicBezTo>
                  <a:pt x="1359059" y="591249"/>
                  <a:pt x="1380551" y="632280"/>
                  <a:pt x="1405951" y="712387"/>
                </a:cubicBezTo>
                <a:cubicBezTo>
                  <a:pt x="1431351" y="792494"/>
                  <a:pt x="1435259" y="913633"/>
                  <a:pt x="1441120" y="1005464"/>
                </a:cubicBezTo>
                <a:cubicBezTo>
                  <a:pt x="1446982" y="1097295"/>
                  <a:pt x="1445028" y="1196941"/>
                  <a:pt x="1441120" y="1263372"/>
                </a:cubicBezTo>
                <a:cubicBezTo>
                  <a:pt x="1437212" y="1329803"/>
                  <a:pt x="1433305" y="1376695"/>
                  <a:pt x="1417674" y="1404049"/>
                </a:cubicBezTo>
                <a:cubicBezTo>
                  <a:pt x="1402043" y="1431403"/>
                  <a:pt x="1382505" y="1421634"/>
                  <a:pt x="1347336" y="1427495"/>
                </a:cubicBezTo>
                <a:cubicBezTo>
                  <a:pt x="1312167" y="1433357"/>
                  <a:pt x="1265274" y="1458757"/>
                  <a:pt x="1206659" y="1439218"/>
                </a:cubicBezTo>
                <a:cubicBezTo>
                  <a:pt x="1148043" y="1419680"/>
                  <a:pt x="995643" y="1310264"/>
                  <a:pt x="995643" y="1310264"/>
                </a:cubicBezTo>
                <a:cubicBezTo>
                  <a:pt x="849104" y="1218433"/>
                  <a:pt x="489597" y="1048448"/>
                  <a:pt x="327428" y="888233"/>
                </a:cubicBezTo>
                <a:cubicBezTo>
                  <a:pt x="165259" y="728018"/>
                  <a:pt x="67566" y="489649"/>
                  <a:pt x="22628" y="348972"/>
                </a:cubicBezTo>
                <a:cubicBezTo>
                  <a:pt x="-22310" y="208295"/>
                  <a:pt x="5043" y="100833"/>
                  <a:pt x="57797" y="44172"/>
                </a:cubicBezTo>
                <a:cubicBezTo>
                  <a:pt x="110551" y="-12489"/>
                  <a:pt x="241459" y="-2720"/>
                  <a:pt x="339151" y="9003"/>
                </a:cubicBezTo>
                <a:cubicBezTo>
                  <a:pt x="436843" y="20726"/>
                  <a:pt x="536490" y="63710"/>
                  <a:pt x="643951" y="114510"/>
                </a:cubicBezTo>
                <a:cubicBezTo>
                  <a:pt x="751412" y="165310"/>
                  <a:pt x="874505" y="245418"/>
                  <a:pt x="983920" y="313803"/>
                </a:cubicBezTo>
                <a:cubicBezTo>
                  <a:pt x="1093335" y="382188"/>
                  <a:pt x="1218381" y="458387"/>
                  <a:pt x="1288720" y="524818"/>
                </a:cubicBezTo>
                <a:close/>
              </a:path>
            </a:pathLst>
          </a:custGeom>
          <a:gradFill>
            <a:gsLst>
              <a:gs pos="0">
                <a:srgbClr val="260ED4"/>
              </a:gs>
              <a:gs pos="50000">
                <a:srgbClr val="7B6AF6">
                  <a:alpha val="40000"/>
                </a:srgbClr>
              </a:gs>
              <a:gs pos="100000">
                <a:srgbClr val="C4B7F5">
                  <a:alpha val="4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g34073b2a29d_0_398"/>
          <p:cNvSpPr/>
          <p:nvPr/>
        </p:nvSpPr>
        <p:spPr>
          <a:xfrm>
            <a:off x="1254883" y="2422310"/>
            <a:ext cx="1742016" cy="1377365"/>
          </a:xfrm>
          <a:custGeom>
            <a:rect b="b" l="l" r="r" t="t"/>
            <a:pathLst>
              <a:path extrusionOk="0" h="1238081" w="1569384">
                <a:moveTo>
                  <a:pt x="1057873" y="1210859"/>
                </a:moveTo>
                <a:lnTo>
                  <a:pt x="526714" y="1217583"/>
                </a:lnTo>
                <a:cubicBezTo>
                  <a:pt x="375435" y="1222065"/>
                  <a:pt x="234240" y="1236633"/>
                  <a:pt x="150196" y="1237753"/>
                </a:cubicBezTo>
                <a:cubicBezTo>
                  <a:pt x="66152" y="1238874"/>
                  <a:pt x="47102" y="1237753"/>
                  <a:pt x="22449" y="1224306"/>
                </a:cubicBezTo>
                <a:cubicBezTo>
                  <a:pt x="-2204" y="1210859"/>
                  <a:pt x="-2203" y="1190689"/>
                  <a:pt x="2279" y="1157071"/>
                </a:cubicBezTo>
                <a:cubicBezTo>
                  <a:pt x="6761" y="1123453"/>
                  <a:pt x="20208" y="1068544"/>
                  <a:pt x="49343" y="1022600"/>
                </a:cubicBezTo>
                <a:cubicBezTo>
                  <a:pt x="78478" y="976656"/>
                  <a:pt x="127784" y="921747"/>
                  <a:pt x="177090" y="881406"/>
                </a:cubicBezTo>
                <a:cubicBezTo>
                  <a:pt x="226396" y="841065"/>
                  <a:pt x="294753" y="827618"/>
                  <a:pt x="345179" y="780553"/>
                </a:cubicBezTo>
                <a:cubicBezTo>
                  <a:pt x="395605" y="733488"/>
                  <a:pt x="432584" y="665133"/>
                  <a:pt x="479649" y="599018"/>
                </a:cubicBezTo>
                <a:cubicBezTo>
                  <a:pt x="526714" y="532903"/>
                  <a:pt x="561452" y="456703"/>
                  <a:pt x="627567" y="383865"/>
                </a:cubicBezTo>
                <a:cubicBezTo>
                  <a:pt x="693682" y="311027"/>
                  <a:pt x="876337" y="161989"/>
                  <a:pt x="876337" y="161989"/>
                </a:cubicBezTo>
                <a:cubicBezTo>
                  <a:pt x="941331" y="103718"/>
                  <a:pt x="974949" y="61135"/>
                  <a:pt x="1017531" y="34241"/>
                </a:cubicBezTo>
                <a:cubicBezTo>
                  <a:pt x="1060113" y="7347"/>
                  <a:pt x="1079163" y="-2738"/>
                  <a:pt x="1131831" y="624"/>
                </a:cubicBezTo>
                <a:cubicBezTo>
                  <a:pt x="1184499" y="3986"/>
                  <a:pt x="1273025" y="2865"/>
                  <a:pt x="1333537" y="54412"/>
                </a:cubicBezTo>
                <a:cubicBezTo>
                  <a:pt x="1394049" y="105959"/>
                  <a:pt x="1455681" y="205691"/>
                  <a:pt x="1494902" y="309906"/>
                </a:cubicBezTo>
                <a:cubicBezTo>
                  <a:pt x="1534123" y="414121"/>
                  <a:pt x="1574464" y="574365"/>
                  <a:pt x="1568861" y="679700"/>
                </a:cubicBezTo>
                <a:cubicBezTo>
                  <a:pt x="1563258" y="785035"/>
                  <a:pt x="1502746" y="870200"/>
                  <a:pt x="1461284" y="941918"/>
                </a:cubicBezTo>
                <a:cubicBezTo>
                  <a:pt x="1419822" y="1013636"/>
                  <a:pt x="1363793" y="1069665"/>
                  <a:pt x="1320090" y="1110006"/>
                </a:cubicBezTo>
                <a:cubicBezTo>
                  <a:pt x="1276387" y="1150347"/>
                  <a:pt x="1228202" y="1168277"/>
                  <a:pt x="1199067" y="1183965"/>
                </a:cubicBezTo>
                <a:cubicBezTo>
                  <a:pt x="1169932" y="1199653"/>
                  <a:pt x="1160967" y="1200774"/>
                  <a:pt x="1145279" y="1204136"/>
                </a:cubicBezTo>
                <a:cubicBezTo>
                  <a:pt x="1129591" y="1207498"/>
                  <a:pt x="1160967" y="1208618"/>
                  <a:pt x="1057873" y="1210859"/>
                </a:cubicBezTo>
                <a:close/>
              </a:path>
            </a:pathLst>
          </a:custGeom>
          <a:gradFill>
            <a:gsLst>
              <a:gs pos="0">
                <a:srgbClr val="502100">
                  <a:alpha val="69803"/>
                </a:srgbClr>
              </a:gs>
              <a:gs pos="50000">
                <a:srgbClr val="C55A11">
                  <a:alpha val="49803"/>
                </a:srgbClr>
              </a:gs>
              <a:gs pos="100000">
                <a:srgbClr val="F7CAAC">
                  <a:alpha val="4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34073b2a29d_0_398"/>
          <p:cNvSpPr/>
          <p:nvPr/>
        </p:nvSpPr>
        <p:spPr>
          <a:xfrm rot="-276639">
            <a:off x="2269888" y="5359558"/>
            <a:ext cx="1542772" cy="1215858"/>
          </a:xfrm>
          <a:custGeom>
            <a:rect b="b" l="l" r="r" t="t"/>
            <a:pathLst>
              <a:path extrusionOk="0" h="977358" w="1417308">
                <a:moveTo>
                  <a:pt x="1376390" y="968859"/>
                </a:moveTo>
                <a:cubicBezTo>
                  <a:pt x="1315878" y="980065"/>
                  <a:pt x="1130981" y="974462"/>
                  <a:pt x="1046937" y="975583"/>
                </a:cubicBezTo>
                <a:cubicBezTo>
                  <a:pt x="962893" y="976704"/>
                  <a:pt x="928154" y="978945"/>
                  <a:pt x="872125" y="975583"/>
                </a:cubicBezTo>
                <a:cubicBezTo>
                  <a:pt x="816096" y="972221"/>
                  <a:pt x="780237" y="983427"/>
                  <a:pt x="710761" y="955412"/>
                </a:cubicBezTo>
                <a:cubicBezTo>
                  <a:pt x="641285" y="927397"/>
                  <a:pt x="559482" y="890419"/>
                  <a:pt x="455267" y="807495"/>
                </a:cubicBezTo>
                <a:cubicBezTo>
                  <a:pt x="351052" y="724571"/>
                  <a:pt x="160552" y="564327"/>
                  <a:pt x="85473" y="457871"/>
                </a:cubicBezTo>
                <a:cubicBezTo>
                  <a:pt x="10393" y="351415"/>
                  <a:pt x="15996" y="239356"/>
                  <a:pt x="4790" y="168759"/>
                </a:cubicBezTo>
                <a:cubicBezTo>
                  <a:pt x="-6416" y="98162"/>
                  <a:pt x="3669" y="62304"/>
                  <a:pt x="18237" y="34289"/>
                </a:cubicBezTo>
                <a:cubicBezTo>
                  <a:pt x="32805" y="6274"/>
                  <a:pt x="60819" y="-2691"/>
                  <a:pt x="92196" y="671"/>
                </a:cubicBezTo>
                <a:cubicBezTo>
                  <a:pt x="123573" y="4033"/>
                  <a:pt x="165034" y="27565"/>
                  <a:pt x="206496" y="54459"/>
                </a:cubicBezTo>
                <a:cubicBezTo>
                  <a:pt x="247958" y="81353"/>
                  <a:pt x="296143" y="128418"/>
                  <a:pt x="340967" y="162036"/>
                </a:cubicBezTo>
                <a:cubicBezTo>
                  <a:pt x="385791" y="195654"/>
                  <a:pt x="436216" y="218065"/>
                  <a:pt x="475437" y="256165"/>
                </a:cubicBezTo>
                <a:cubicBezTo>
                  <a:pt x="514657" y="294265"/>
                  <a:pt x="551637" y="340209"/>
                  <a:pt x="576290" y="390636"/>
                </a:cubicBezTo>
                <a:cubicBezTo>
                  <a:pt x="600943" y="441063"/>
                  <a:pt x="615511" y="516142"/>
                  <a:pt x="623355" y="558724"/>
                </a:cubicBezTo>
                <a:cubicBezTo>
                  <a:pt x="631199" y="601306"/>
                  <a:pt x="615511" y="620357"/>
                  <a:pt x="623355" y="646130"/>
                </a:cubicBezTo>
                <a:cubicBezTo>
                  <a:pt x="631199" y="671903"/>
                  <a:pt x="644646" y="695436"/>
                  <a:pt x="670420" y="713365"/>
                </a:cubicBezTo>
                <a:cubicBezTo>
                  <a:pt x="696193" y="731294"/>
                  <a:pt x="715243" y="743621"/>
                  <a:pt x="777996" y="753706"/>
                </a:cubicBezTo>
                <a:cubicBezTo>
                  <a:pt x="840749" y="763791"/>
                  <a:pt x="959531" y="770515"/>
                  <a:pt x="1046937" y="773877"/>
                </a:cubicBezTo>
                <a:cubicBezTo>
                  <a:pt x="1134343" y="777239"/>
                  <a:pt x="1252005" y="772756"/>
                  <a:pt x="1302431" y="773877"/>
                </a:cubicBezTo>
                <a:cubicBezTo>
                  <a:pt x="1352857" y="774998"/>
                  <a:pt x="1334928" y="769395"/>
                  <a:pt x="1349496" y="780601"/>
                </a:cubicBezTo>
                <a:cubicBezTo>
                  <a:pt x="1364064" y="791807"/>
                  <a:pt x="1379752" y="819821"/>
                  <a:pt x="1389837" y="841112"/>
                </a:cubicBezTo>
                <a:cubicBezTo>
                  <a:pt x="1399922" y="862403"/>
                  <a:pt x="1406646" y="890419"/>
                  <a:pt x="1410008" y="908348"/>
                </a:cubicBezTo>
                <a:cubicBezTo>
                  <a:pt x="1413370" y="926277"/>
                  <a:pt x="1436902" y="957653"/>
                  <a:pt x="1376390" y="968859"/>
                </a:cubicBezTo>
                <a:close/>
              </a:path>
            </a:pathLst>
          </a:custGeom>
          <a:gradFill>
            <a:gsLst>
              <a:gs pos="0">
                <a:srgbClr val="2E5980">
                  <a:alpha val="69803"/>
                </a:srgbClr>
              </a:gs>
              <a:gs pos="50000">
                <a:srgbClr val="9CC2E5">
                  <a:alpha val="69803"/>
                </a:srgbClr>
              </a:gs>
              <a:gs pos="100000">
                <a:srgbClr val="BBD6EE">
                  <a:alpha val="69803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34073b2a29d_0_398"/>
          <p:cNvSpPr/>
          <p:nvPr/>
        </p:nvSpPr>
        <p:spPr>
          <a:xfrm rot="201080">
            <a:off x="6061688" y="2197188"/>
            <a:ext cx="3591764" cy="3110720"/>
          </a:xfrm>
          <a:custGeom>
            <a:rect b="b" l="l" r="r" t="t"/>
            <a:pathLst>
              <a:path extrusionOk="0" h="2895526" w="3230290">
                <a:moveTo>
                  <a:pt x="3214021" y="2892673"/>
                </a:moveTo>
                <a:cubicBezTo>
                  <a:pt x="3182645" y="2903879"/>
                  <a:pt x="3103083" y="2880346"/>
                  <a:pt x="3025762" y="2852331"/>
                </a:cubicBezTo>
                <a:cubicBezTo>
                  <a:pt x="2948441" y="2824316"/>
                  <a:pt x="2750097" y="2724584"/>
                  <a:pt x="2750097" y="2724584"/>
                </a:cubicBezTo>
                <a:cubicBezTo>
                  <a:pt x="2645882" y="2676399"/>
                  <a:pt x="2505809" y="2625973"/>
                  <a:pt x="2400474" y="2563220"/>
                </a:cubicBezTo>
                <a:cubicBezTo>
                  <a:pt x="2295139" y="2500467"/>
                  <a:pt x="2227903" y="2420905"/>
                  <a:pt x="2118085" y="2348067"/>
                </a:cubicBezTo>
                <a:cubicBezTo>
                  <a:pt x="2008267" y="2275229"/>
                  <a:pt x="1855868" y="2207993"/>
                  <a:pt x="1741568" y="2126190"/>
                </a:cubicBezTo>
                <a:cubicBezTo>
                  <a:pt x="1627268" y="2044387"/>
                  <a:pt x="1554429" y="1972669"/>
                  <a:pt x="1432285" y="1857249"/>
                </a:cubicBezTo>
                <a:cubicBezTo>
                  <a:pt x="1310141" y="1741828"/>
                  <a:pt x="1151018" y="1571499"/>
                  <a:pt x="1008703" y="1433667"/>
                </a:cubicBezTo>
                <a:cubicBezTo>
                  <a:pt x="866388" y="1295835"/>
                  <a:pt x="697179" y="1154640"/>
                  <a:pt x="578397" y="1030255"/>
                </a:cubicBezTo>
                <a:cubicBezTo>
                  <a:pt x="459615" y="905870"/>
                  <a:pt x="375571" y="803896"/>
                  <a:pt x="296009" y="687355"/>
                </a:cubicBezTo>
                <a:cubicBezTo>
                  <a:pt x="216447" y="570814"/>
                  <a:pt x="150333" y="428499"/>
                  <a:pt x="101027" y="331008"/>
                </a:cubicBezTo>
                <a:cubicBezTo>
                  <a:pt x="51721" y="233517"/>
                  <a:pt x="3536" y="157317"/>
                  <a:pt x="174" y="102408"/>
                </a:cubicBezTo>
                <a:cubicBezTo>
                  <a:pt x="-3188" y="47499"/>
                  <a:pt x="42756" y="9399"/>
                  <a:pt x="80856" y="1555"/>
                </a:cubicBezTo>
                <a:cubicBezTo>
                  <a:pt x="118956" y="-6289"/>
                  <a:pt x="186192" y="16122"/>
                  <a:pt x="228774" y="55343"/>
                </a:cubicBezTo>
                <a:cubicBezTo>
                  <a:pt x="271356" y="94564"/>
                  <a:pt x="276959" y="186452"/>
                  <a:pt x="336350" y="236879"/>
                </a:cubicBezTo>
                <a:cubicBezTo>
                  <a:pt x="395741" y="287305"/>
                  <a:pt x="479786" y="324285"/>
                  <a:pt x="585121" y="357902"/>
                </a:cubicBezTo>
                <a:cubicBezTo>
                  <a:pt x="690456" y="391519"/>
                  <a:pt x="837253" y="384796"/>
                  <a:pt x="968362" y="438584"/>
                </a:cubicBezTo>
                <a:cubicBezTo>
                  <a:pt x="1099471" y="492372"/>
                  <a:pt x="1251871" y="615637"/>
                  <a:pt x="1371774" y="680631"/>
                </a:cubicBezTo>
                <a:cubicBezTo>
                  <a:pt x="1491677" y="745625"/>
                  <a:pt x="1556671" y="769158"/>
                  <a:pt x="1687780" y="828549"/>
                </a:cubicBezTo>
                <a:cubicBezTo>
                  <a:pt x="1818889" y="887940"/>
                  <a:pt x="2043007" y="968623"/>
                  <a:pt x="2158427" y="1036979"/>
                </a:cubicBezTo>
                <a:cubicBezTo>
                  <a:pt x="2273847" y="1105335"/>
                  <a:pt x="2348927" y="1183775"/>
                  <a:pt x="2380303" y="1238684"/>
                </a:cubicBezTo>
                <a:cubicBezTo>
                  <a:pt x="2411679" y="1293593"/>
                  <a:pt x="2353408" y="1310402"/>
                  <a:pt x="2346685" y="1366431"/>
                </a:cubicBezTo>
                <a:cubicBezTo>
                  <a:pt x="2339962" y="1422460"/>
                  <a:pt x="2322032" y="1526676"/>
                  <a:pt x="2339962" y="1574861"/>
                </a:cubicBezTo>
                <a:cubicBezTo>
                  <a:pt x="2357891" y="1623046"/>
                  <a:pt x="2400474" y="1640975"/>
                  <a:pt x="2454262" y="1655543"/>
                </a:cubicBezTo>
                <a:cubicBezTo>
                  <a:pt x="2508050" y="1670111"/>
                  <a:pt x="2615626" y="1638735"/>
                  <a:pt x="2662691" y="1662267"/>
                </a:cubicBezTo>
                <a:cubicBezTo>
                  <a:pt x="2709756" y="1685799"/>
                  <a:pt x="2718720" y="1741828"/>
                  <a:pt x="2736650" y="1796737"/>
                </a:cubicBezTo>
                <a:cubicBezTo>
                  <a:pt x="2754580" y="1851646"/>
                  <a:pt x="2754580" y="1940173"/>
                  <a:pt x="2770268" y="1991720"/>
                </a:cubicBezTo>
                <a:cubicBezTo>
                  <a:pt x="2785956" y="2043267"/>
                  <a:pt x="2780354" y="2074644"/>
                  <a:pt x="2830780" y="2106020"/>
                </a:cubicBezTo>
                <a:cubicBezTo>
                  <a:pt x="2881206" y="2137396"/>
                  <a:pt x="3017918" y="2136276"/>
                  <a:pt x="3072827" y="2179979"/>
                </a:cubicBezTo>
                <a:cubicBezTo>
                  <a:pt x="3127736" y="2223682"/>
                  <a:pt x="3134459" y="2287555"/>
                  <a:pt x="3160232" y="2368237"/>
                </a:cubicBezTo>
                <a:cubicBezTo>
                  <a:pt x="3186005" y="2448919"/>
                  <a:pt x="3218503" y="2594597"/>
                  <a:pt x="3227468" y="2664073"/>
                </a:cubicBezTo>
                <a:cubicBezTo>
                  <a:pt x="3236433" y="2733549"/>
                  <a:pt x="3221865" y="2751478"/>
                  <a:pt x="3214021" y="2785096"/>
                </a:cubicBezTo>
                <a:cubicBezTo>
                  <a:pt x="3206177" y="2818714"/>
                  <a:pt x="3245397" y="2881467"/>
                  <a:pt x="3214021" y="2892673"/>
                </a:cubicBezTo>
                <a:close/>
              </a:path>
            </a:pathLst>
          </a:custGeom>
          <a:gradFill>
            <a:gsLst>
              <a:gs pos="0">
                <a:srgbClr val="542708">
                  <a:alpha val="69803"/>
                </a:srgbClr>
              </a:gs>
              <a:gs pos="27000">
                <a:srgbClr val="542708">
                  <a:alpha val="69803"/>
                </a:srgbClr>
              </a:gs>
              <a:gs pos="51000">
                <a:srgbClr val="C55A11">
                  <a:alpha val="69803"/>
                </a:srgbClr>
              </a:gs>
              <a:gs pos="68000">
                <a:srgbClr val="FBE4D4">
                  <a:alpha val="9803"/>
                </a:srgbClr>
              </a:gs>
              <a:gs pos="100000">
                <a:srgbClr val="FBE4D4">
                  <a:alpha val="9803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34073b2a29d_0_398"/>
          <p:cNvSpPr/>
          <p:nvPr/>
        </p:nvSpPr>
        <p:spPr>
          <a:xfrm>
            <a:off x="9313661" y="2624917"/>
            <a:ext cx="2313680" cy="2820085"/>
          </a:xfrm>
          <a:custGeom>
            <a:rect b="b" l="l" r="r" t="t"/>
            <a:pathLst>
              <a:path extrusionOk="0" h="2557900" w="1924058">
                <a:moveTo>
                  <a:pt x="26443" y="2059015"/>
                </a:moveTo>
                <a:cubicBezTo>
                  <a:pt x="94799" y="2010830"/>
                  <a:pt x="306591" y="1906615"/>
                  <a:pt x="450026" y="1843862"/>
                </a:cubicBezTo>
                <a:cubicBezTo>
                  <a:pt x="593461" y="1781109"/>
                  <a:pt x="768273" y="1759818"/>
                  <a:pt x="887055" y="1682498"/>
                </a:cubicBezTo>
                <a:cubicBezTo>
                  <a:pt x="1005837" y="1605178"/>
                  <a:pt x="1099967" y="1493118"/>
                  <a:pt x="1162720" y="1379939"/>
                </a:cubicBezTo>
                <a:cubicBezTo>
                  <a:pt x="1225473" y="1266760"/>
                  <a:pt x="1260211" y="1136771"/>
                  <a:pt x="1263573" y="1003421"/>
                </a:cubicBezTo>
                <a:cubicBezTo>
                  <a:pt x="1266935" y="870071"/>
                  <a:pt x="1212025" y="689657"/>
                  <a:pt x="1182890" y="579839"/>
                </a:cubicBezTo>
                <a:cubicBezTo>
                  <a:pt x="1153755" y="470021"/>
                  <a:pt x="1110052" y="417353"/>
                  <a:pt x="1088761" y="344515"/>
                </a:cubicBezTo>
                <a:cubicBezTo>
                  <a:pt x="1067470" y="271677"/>
                  <a:pt x="1038334" y="199959"/>
                  <a:pt x="1055143" y="142809"/>
                </a:cubicBezTo>
                <a:cubicBezTo>
                  <a:pt x="1071952" y="85659"/>
                  <a:pt x="1135826" y="9459"/>
                  <a:pt x="1189614" y="1615"/>
                </a:cubicBezTo>
                <a:cubicBezTo>
                  <a:pt x="1243402" y="-6229"/>
                  <a:pt x="1294950" y="12822"/>
                  <a:pt x="1377873" y="95745"/>
                </a:cubicBezTo>
                <a:cubicBezTo>
                  <a:pt x="1460796" y="178668"/>
                  <a:pt x="1604231" y="362444"/>
                  <a:pt x="1687155" y="499156"/>
                </a:cubicBezTo>
                <a:cubicBezTo>
                  <a:pt x="1770079" y="635868"/>
                  <a:pt x="1836193" y="774821"/>
                  <a:pt x="1875414" y="916015"/>
                </a:cubicBezTo>
                <a:cubicBezTo>
                  <a:pt x="1914635" y="1057209"/>
                  <a:pt x="1929203" y="1233141"/>
                  <a:pt x="1922479" y="1346321"/>
                </a:cubicBezTo>
                <a:cubicBezTo>
                  <a:pt x="1915756" y="1459500"/>
                  <a:pt x="1879896" y="1486395"/>
                  <a:pt x="1835073" y="1595092"/>
                </a:cubicBezTo>
                <a:cubicBezTo>
                  <a:pt x="1790250" y="1703789"/>
                  <a:pt x="1700603" y="1898771"/>
                  <a:pt x="1653538" y="1998503"/>
                </a:cubicBezTo>
                <a:cubicBezTo>
                  <a:pt x="1606473" y="2098235"/>
                  <a:pt x="1599750" y="2140818"/>
                  <a:pt x="1552685" y="2193486"/>
                </a:cubicBezTo>
                <a:cubicBezTo>
                  <a:pt x="1505620" y="2246154"/>
                  <a:pt x="1460796" y="2271927"/>
                  <a:pt x="1371149" y="2314509"/>
                </a:cubicBezTo>
                <a:cubicBezTo>
                  <a:pt x="1281502" y="2357091"/>
                  <a:pt x="1102208" y="2412001"/>
                  <a:pt x="1014802" y="2448980"/>
                </a:cubicBezTo>
                <a:cubicBezTo>
                  <a:pt x="927396" y="2485959"/>
                  <a:pt x="925155" y="2518457"/>
                  <a:pt x="846714" y="2536386"/>
                </a:cubicBezTo>
                <a:cubicBezTo>
                  <a:pt x="768273" y="2554315"/>
                  <a:pt x="641646" y="2561038"/>
                  <a:pt x="544155" y="2556556"/>
                </a:cubicBezTo>
                <a:cubicBezTo>
                  <a:pt x="446664" y="2552074"/>
                  <a:pt x="337967" y="2525180"/>
                  <a:pt x="261767" y="2509492"/>
                </a:cubicBezTo>
                <a:cubicBezTo>
                  <a:pt x="185567" y="2493804"/>
                  <a:pt x="126176" y="2494924"/>
                  <a:pt x="86955" y="2462427"/>
                </a:cubicBezTo>
                <a:cubicBezTo>
                  <a:pt x="47734" y="2429930"/>
                  <a:pt x="34287" y="2369418"/>
                  <a:pt x="26443" y="2314509"/>
                </a:cubicBezTo>
                <a:cubicBezTo>
                  <a:pt x="18599" y="2259600"/>
                  <a:pt x="35408" y="2176677"/>
                  <a:pt x="39890" y="2132974"/>
                </a:cubicBezTo>
                <a:cubicBezTo>
                  <a:pt x="44372" y="2089271"/>
                  <a:pt x="-41913" y="2107200"/>
                  <a:pt x="26443" y="2059015"/>
                </a:cubicBezTo>
                <a:close/>
              </a:path>
            </a:pathLst>
          </a:custGeom>
          <a:gradFill>
            <a:gsLst>
              <a:gs pos="0">
                <a:srgbClr val="260ED4">
                  <a:alpha val="69803"/>
                </a:srgbClr>
              </a:gs>
              <a:gs pos="23000">
                <a:srgbClr val="260ED4">
                  <a:alpha val="69803"/>
                </a:srgbClr>
              </a:gs>
              <a:gs pos="57000">
                <a:srgbClr val="B7B6F9">
                  <a:alpha val="49803"/>
                </a:srgbClr>
              </a:gs>
              <a:gs pos="100000">
                <a:srgbClr val="DCDCFC">
                  <a:alpha val="40000"/>
                </a:srgbClr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34073b2a29d_0_398"/>
          <p:cNvSpPr/>
          <p:nvPr/>
        </p:nvSpPr>
        <p:spPr>
          <a:xfrm rot="8148180">
            <a:off x="6892729" y="2929518"/>
            <a:ext cx="348143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34073b2a29d_0_398"/>
          <p:cNvSpPr/>
          <p:nvPr/>
        </p:nvSpPr>
        <p:spPr>
          <a:xfrm rot="8148125">
            <a:off x="7486565" y="3579739"/>
            <a:ext cx="636458" cy="2225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34073b2a29d_0_398"/>
          <p:cNvSpPr/>
          <p:nvPr/>
        </p:nvSpPr>
        <p:spPr>
          <a:xfrm rot="7056359">
            <a:off x="8442420" y="4357287"/>
            <a:ext cx="598202" cy="2227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34073b2a29d_0_398"/>
          <p:cNvSpPr/>
          <p:nvPr/>
        </p:nvSpPr>
        <p:spPr>
          <a:xfrm rot="3889562">
            <a:off x="9988129" y="4844351"/>
            <a:ext cx="707387" cy="2227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34073b2a29d_0_398"/>
          <p:cNvSpPr/>
          <p:nvPr/>
        </p:nvSpPr>
        <p:spPr>
          <a:xfrm rot="2347824">
            <a:off x="10576767" y="4467364"/>
            <a:ext cx="707350" cy="2226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34073b2a29d_0_398"/>
          <p:cNvSpPr/>
          <p:nvPr/>
        </p:nvSpPr>
        <p:spPr>
          <a:xfrm rot="1043544">
            <a:off x="10859826" y="3849381"/>
            <a:ext cx="641321" cy="22259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34073b2a29d_0_398"/>
          <p:cNvSpPr/>
          <p:nvPr/>
        </p:nvSpPr>
        <p:spPr>
          <a:xfrm rot="-1610692">
            <a:off x="10782150" y="3247517"/>
            <a:ext cx="467031" cy="22258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60ED4"/>
          </a:solidFill>
          <a:ln cap="flat" cmpd="sng" w="12700">
            <a:solidFill>
              <a:srgbClr val="260ED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34073b2a29d_0_398"/>
          <p:cNvSpPr/>
          <p:nvPr/>
        </p:nvSpPr>
        <p:spPr>
          <a:xfrm>
            <a:off x="6675120" y="3163824"/>
            <a:ext cx="594360" cy="667512"/>
          </a:xfrm>
          <a:custGeom>
            <a:rect b="b" l="l" r="r" t="t"/>
            <a:pathLst>
              <a:path extrusionOk="0" h="667512" w="594360">
                <a:moveTo>
                  <a:pt x="0" y="0"/>
                </a:moveTo>
                <a:cubicBezTo>
                  <a:pt x="54102" y="56388"/>
                  <a:pt x="108204" y="112776"/>
                  <a:pt x="173736" y="182880"/>
                </a:cubicBezTo>
                <a:cubicBezTo>
                  <a:pt x="239268" y="252984"/>
                  <a:pt x="323088" y="339852"/>
                  <a:pt x="393192" y="420624"/>
                </a:cubicBezTo>
                <a:cubicBezTo>
                  <a:pt x="463296" y="501396"/>
                  <a:pt x="528828" y="584454"/>
                  <a:pt x="594360" y="667512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g34073b2a29d_0_398"/>
          <p:cNvSpPr/>
          <p:nvPr/>
        </p:nvSpPr>
        <p:spPr>
          <a:xfrm rot="9439040">
            <a:off x="6911410" y="3217253"/>
            <a:ext cx="336854" cy="508962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g34073b2a29d_0_398"/>
          <p:cNvSpPr txBox="1"/>
          <p:nvPr/>
        </p:nvSpPr>
        <p:spPr>
          <a:xfrm>
            <a:off x="7143048" y="2238349"/>
            <a:ext cx="171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Prop-Upwind</a:t>
            </a:r>
            <a:endParaRPr b="1" baseline="-25000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34073b2a29d_0_398"/>
          <p:cNvSpPr txBox="1"/>
          <p:nvPr/>
        </p:nvSpPr>
        <p:spPr>
          <a:xfrm>
            <a:off x="8739551" y="3440900"/>
            <a:ext cx="20610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Prop-Downwind</a:t>
            </a:r>
            <a:r>
              <a:rPr b="1" lang="en-US" sz="2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2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34073b2a29d_0_398"/>
          <p:cNvSpPr txBox="1"/>
          <p:nvPr/>
        </p:nvSpPr>
        <p:spPr>
          <a:xfrm>
            <a:off x="10721726" y="6468799"/>
            <a:ext cx="147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(2003)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932c3bc03_0_2018"/>
          <p:cNvSpPr txBox="1"/>
          <p:nvPr>
            <p:ph type="title"/>
          </p:nvPr>
        </p:nvSpPr>
        <p:spPr>
          <a:xfrm>
            <a:off x="304800" y="272595"/>
            <a:ext cx="114807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4074"/>
              <a:buNone/>
            </a:pPr>
            <a:r>
              <a:rPr lang="en-US"/>
              <a:t>What is an MCS?</a:t>
            </a:r>
            <a:endParaRPr/>
          </a:p>
        </p:txBody>
      </p:sp>
      <p:sp>
        <p:nvSpPr>
          <p:cNvPr id="244" name="Google Shape;244;g34932c3bc03_0_2018"/>
          <p:cNvSpPr txBox="1"/>
          <p:nvPr>
            <p:ph idx="1" type="body"/>
          </p:nvPr>
        </p:nvSpPr>
        <p:spPr>
          <a:xfrm>
            <a:off x="0" y="1077400"/>
            <a:ext cx="12192000" cy="57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147441"/>
              <a:buNone/>
            </a:pPr>
            <a:r>
              <a:rPr lang="en-US" sz="6678"/>
              <a:t>A </a:t>
            </a:r>
            <a:r>
              <a:rPr b="1" lang="en-US" sz="6678">
                <a:solidFill>
                  <a:srgbClr val="FF0000"/>
                </a:solidFill>
              </a:rPr>
              <a:t>M</a:t>
            </a:r>
            <a:r>
              <a:rPr b="1" lang="en-US" sz="6678"/>
              <a:t>esoscale </a:t>
            </a:r>
            <a:r>
              <a:rPr b="1" lang="en-US" sz="6678">
                <a:solidFill>
                  <a:srgbClr val="FF0000"/>
                </a:solidFill>
              </a:rPr>
              <a:t>C</a:t>
            </a:r>
            <a:r>
              <a:rPr b="1" lang="en-US" sz="6678"/>
              <a:t>onvective </a:t>
            </a:r>
            <a:r>
              <a:rPr b="1" lang="en-US" sz="6678">
                <a:solidFill>
                  <a:srgbClr val="FF0000"/>
                </a:solidFill>
              </a:rPr>
              <a:t>S</a:t>
            </a:r>
            <a:r>
              <a:rPr b="1" lang="en-US" sz="6678"/>
              <a:t>ystem </a:t>
            </a:r>
            <a:r>
              <a:rPr lang="en-US" sz="6678"/>
              <a:t>(</a:t>
            </a:r>
            <a:r>
              <a:rPr b="1" lang="en-US" sz="6678">
                <a:solidFill>
                  <a:srgbClr val="FF0000"/>
                </a:solidFill>
              </a:rPr>
              <a:t>MCS</a:t>
            </a:r>
            <a:r>
              <a:rPr lang="en-US" sz="6678"/>
              <a:t>) is “a cloud system that occurs in connection with an ensemble of thunderstorms and produces a contiguous precipitation area on the order of 100 km or more in horizontal scale in at least one direction” (AMS Glossary – 2025).</a:t>
            </a:r>
            <a:endParaRPr sz="6678"/>
          </a:p>
          <a:p>
            <a:pPr indent="0" lvl="0" marL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171088"/>
              <a:buNone/>
            </a:pPr>
            <a:r>
              <a:t/>
            </a:r>
            <a:endParaRPr sz="5755"/>
          </a:p>
          <a:p>
            <a:pPr indent="-484467" lvl="0" marL="609584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ct val="100000"/>
              <a:buChar char="•"/>
            </a:pPr>
            <a:r>
              <a:rPr lang="en-US" sz="5423"/>
              <a:t>This definition can be applied liberally to any organized thunderstorm clusters that:</a:t>
            </a:r>
            <a:endParaRPr sz="5423"/>
          </a:p>
          <a:p>
            <a:pPr indent="-494199" lvl="1" marL="1219169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21786"/>
              <a:buChar char="•"/>
            </a:pPr>
            <a:r>
              <a:rPr lang="en-US" sz="5175">
                <a:solidFill>
                  <a:schemeClr val="dk1"/>
                </a:solidFill>
              </a:rPr>
              <a:t>Is at least 100 km long</a:t>
            </a:r>
            <a:endParaRPr sz="6908"/>
          </a:p>
          <a:p>
            <a:pPr indent="-494199" lvl="1" marL="1219169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21786"/>
              <a:buChar char="•"/>
            </a:pPr>
            <a:r>
              <a:rPr lang="en-US" sz="5175">
                <a:solidFill>
                  <a:schemeClr val="dk1"/>
                </a:solidFill>
              </a:rPr>
              <a:t>Lasts for at least 3 hours</a:t>
            </a:r>
            <a:endParaRPr sz="6908"/>
          </a:p>
          <a:p>
            <a:pPr indent="-494199" lvl="1" marL="1219169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21786"/>
              <a:buChar char="•"/>
            </a:pPr>
            <a:r>
              <a:rPr lang="en-US" sz="5175">
                <a:solidFill>
                  <a:schemeClr val="dk1"/>
                </a:solidFill>
              </a:rPr>
              <a:t>Shares a common feature, such as a trailing precipitation region or cold pool.</a:t>
            </a:r>
            <a:endParaRPr sz="5175">
              <a:solidFill>
                <a:schemeClr val="dk1"/>
              </a:solidFill>
            </a:endParaRPr>
          </a:p>
          <a:p>
            <a:pPr indent="0" lvl="0" marL="1219169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49648"/>
              <a:buNone/>
            </a:pPr>
            <a:r>
              <a:t/>
            </a:r>
            <a:endParaRPr sz="3943">
              <a:solidFill>
                <a:schemeClr val="dk1"/>
              </a:solidFill>
            </a:endParaRPr>
          </a:p>
          <a:p>
            <a:pPr indent="-494898" lvl="0" marL="609584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09317"/>
              <a:buChar char="•"/>
            </a:pPr>
            <a:r>
              <a:rPr lang="en-US" sz="5423"/>
              <a:t>MCSs may take on many forms, morphology and evolution</a:t>
            </a:r>
            <a:endParaRPr sz="5423"/>
          </a:p>
          <a:p>
            <a:pPr indent="0" lvl="0" marL="609584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218803"/>
              <a:buNone/>
            </a:pPr>
            <a:r>
              <a:t/>
            </a:r>
            <a:endParaRPr sz="4500"/>
          </a:p>
          <a:p>
            <a:pPr indent="-484497" lvl="0" marL="609584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98189"/>
              <a:buChar char="•"/>
            </a:pPr>
            <a:r>
              <a:rPr lang="en-US" sz="5523"/>
              <a:t>MCSs may be accompanied by all thunderstorm hazards:</a:t>
            </a:r>
            <a:endParaRPr sz="5523"/>
          </a:p>
          <a:p>
            <a:pPr indent="-488178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Heavy rain and potential flooding</a:t>
            </a:r>
            <a:endParaRPr sz="6717"/>
          </a:p>
          <a:p>
            <a:pPr indent="-488178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Frequent Lightning</a:t>
            </a:r>
            <a:endParaRPr sz="6717"/>
          </a:p>
          <a:p>
            <a:pPr indent="-488178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Strong, damaging winds/gusts</a:t>
            </a:r>
            <a:endParaRPr sz="6717"/>
          </a:p>
          <a:p>
            <a:pPr indent="-488178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Tornadoes</a:t>
            </a:r>
            <a:endParaRPr sz="6717"/>
          </a:p>
          <a:p>
            <a:pPr indent="-488178" lvl="1" marL="1219169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SzPct val="120603"/>
              <a:buChar char="•"/>
            </a:pPr>
            <a:r>
              <a:rPr lang="en-US" sz="4984">
                <a:solidFill>
                  <a:schemeClr val="dk1"/>
                </a:solidFill>
              </a:rPr>
              <a:t>Hail</a:t>
            </a:r>
            <a:endParaRPr sz="3884">
              <a:solidFill>
                <a:schemeClr val="dk1"/>
              </a:solidFill>
            </a:endParaRPr>
          </a:p>
          <a:p>
            <a:pPr indent="0" lvl="0" marL="1219169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ct val="214046"/>
              <a:buNone/>
            </a:pPr>
            <a:r>
              <a:t/>
            </a:r>
            <a:endParaRPr sz="4600"/>
          </a:p>
        </p:txBody>
      </p:sp>
      <p:pic>
        <p:nvPicPr>
          <p:cNvPr id="245" name="Google Shape;245;g34932c3bc03_0_2018" title="MCS_exampl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275" y="3756650"/>
            <a:ext cx="4889724" cy="31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4073b2a29d_0_4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573" name="Google Shape;573;g34073b2a29d_0_464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65430" lvl="0" marL="228600" rtl="0" algn="l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The Corfidi et al. (1996) method only factors mean-wind and low-level wind/convergence-driven propagation influences.</a:t>
            </a:r>
            <a:endParaRPr/>
          </a:p>
          <a:p>
            <a:pPr indent="-50800" lvl="0" marL="228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65430" lvl="0" marL="228600" rtl="0" algn="l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What about the cold pool? Studies have shown that MCS forward speed is dependent on cold pool evolution (Charba 1974; Newton and Fankhauser 1975; Betts 1976; Miller and Betts 1977).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 reality, MCS forward motion is influenced by 3 factors: Mean Wind Speed - </a:t>
            </a:r>
            <a:r>
              <a:rPr b="1" lang="en-US">
                <a:solidFill>
                  <a:schemeClr val="accent1"/>
                </a:solidFill>
              </a:rPr>
              <a:t>V</a:t>
            </a:r>
            <a:r>
              <a:rPr b="1" baseline="-25000" lang="en-US">
                <a:solidFill>
                  <a:schemeClr val="accent1"/>
                </a:solidFill>
              </a:rPr>
              <a:t>CL</a:t>
            </a:r>
            <a:r>
              <a:rPr lang="en-US"/>
              <a:t>, Upwind  (low-level-convergence-driven) propagation - </a:t>
            </a:r>
            <a:r>
              <a:rPr b="1" lang="en-US">
                <a:solidFill>
                  <a:schemeClr val="accent2"/>
                </a:solidFill>
              </a:rPr>
              <a:t>V</a:t>
            </a:r>
            <a:r>
              <a:rPr b="1" baseline="-25000" lang="en-US">
                <a:solidFill>
                  <a:schemeClr val="accent2"/>
                </a:solidFill>
              </a:rPr>
              <a:t>Prop-Upwind</a:t>
            </a:r>
            <a:r>
              <a:rPr lang="en-US"/>
              <a:t>, and Downwind (cold-pool-driven) propagation –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Prop-Downwind</a:t>
            </a:r>
            <a:r>
              <a:rPr lang="en-US"/>
              <a:t> (Corfidi 2003).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However, the Corfidi et al. (1996) </a:t>
            </a:r>
            <a:r>
              <a:rPr b="1" lang="en-US"/>
              <a:t>V</a:t>
            </a:r>
            <a:r>
              <a:rPr b="1" baseline="-25000" lang="en-US"/>
              <a:t>MCS</a:t>
            </a:r>
            <a:r>
              <a:rPr lang="en-US"/>
              <a:t> vector already takes into upwind propagation, so we can substitute this vector in as a component of MCS motion. Henceforth, we will call the ‘</a:t>
            </a:r>
            <a:r>
              <a:rPr b="1" lang="en-US"/>
              <a:t>V</a:t>
            </a:r>
            <a:r>
              <a:rPr b="1" baseline="-25000" lang="en-US"/>
              <a:t>MCS</a:t>
            </a:r>
            <a:r>
              <a:rPr lang="en-US"/>
              <a:t>’ vector ‘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’.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4073b2a29d_0_4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579" name="Google Shape;579;g34073b2a29d_0_469"/>
          <p:cNvSpPr txBox="1"/>
          <p:nvPr>
            <p:ph idx="1" type="body"/>
          </p:nvPr>
        </p:nvSpPr>
        <p:spPr>
          <a:xfrm>
            <a:off x="174661" y="1825625"/>
            <a:ext cx="11640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Again, the components of MCS forward motion are additive, so we add VCL and </a:t>
            </a:r>
            <a:r>
              <a:rPr b="1" lang="en-US"/>
              <a:t>V</a:t>
            </a:r>
            <a:r>
              <a:rPr b="1" baseline="-25000" lang="en-US"/>
              <a:t>upwind</a:t>
            </a:r>
            <a:r>
              <a:rPr lang="en-US"/>
              <a:t> to get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. As such, </a:t>
            </a:r>
            <a:endParaRPr u="sng"/>
          </a:p>
        </p:txBody>
      </p:sp>
      <p:cxnSp>
        <p:nvCxnSpPr>
          <p:cNvPr id="580" name="Google Shape;580;g34073b2a29d_0_469"/>
          <p:cNvCxnSpPr/>
          <p:nvPr/>
        </p:nvCxnSpPr>
        <p:spPr>
          <a:xfrm flipH="1" rot="10800000">
            <a:off x="352165" y="3110556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1" name="Google Shape;581;g34073b2a29d_0_469"/>
          <p:cNvSpPr txBox="1"/>
          <p:nvPr/>
        </p:nvSpPr>
        <p:spPr>
          <a:xfrm rot="-1903862">
            <a:off x="1107175" y="3252387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2" name="Google Shape;582;g34073b2a29d_0_469"/>
          <p:cNvCxnSpPr/>
          <p:nvPr/>
        </p:nvCxnSpPr>
        <p:spPr>
          <a:xfrm flipH="1">
            <a:off x="2886385" y="3110503"/>
            <a:ext cx="686700" cy="21033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3" name="Google Shape;583;g34073b2a29d_0_469"/>
          <p:cNvSpPr txBox="1"/>
          <p:nvPr/>
        </p:nvSpPr>
        <p:spPr>
          <a:xfrm rot="-4930369">
            <a:off x="2861031" y="3800435"/>
            <a:ext cx="1348160" cy="831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Prop</a:t>
            </a:r>
            <a:endParaRPr b="1" baseline="-25000" sz="4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4" name="Google Shape;584;g34073b2a29d_0_469"/>
          <p:cNvCxnSpPr/>
          <p:nvPr/>
        </p:nvCxnSpPr>
        <p:spPr>
          <a:xfrm>
            <a:off x="342555" y="5055718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5" name="Google Shape;585;g34073b2a29d_0_469"/>
          <p:cNvSpPr txBox="1"/>
          <p:nvPr/>
        </p:nvSpPr>
        <p:spPr>
          <a:xfrm rot="217408">
            <a:off x="933696" y="4999928"/>
            <a:ext cx="1319638" cy="8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34073b2a29d_0_469"/>
          <p:cNvSpPr txBox="1"/>
          <p:nvPr/>
        </p:nvSpPr>
        <p:spPr>
          <a:xfrm>
            <a:off x="4536287" y="3739713"/>
            <a:ext cx="18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7" name="Google Shape;587;g34073b2a29d_0_469"/>
          <p:cNvCxnSpPr/>
          <p:nvPr/>
        </p:nvCxnSpPr>
        <p:spPr>
          <a:xfrm flipH="1" rot="10800000">
            <a:off x="6311575" y="3245493"/>
            <a:ext cx="3190500" cy="1904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88" name="Google Shape;588;g34073b2a29d_0_469"/>
          <p:cNvSpPr txBox="1"/>
          <p:nvPr/>
        </p:nvSpPr>
        <p:spPr>
          <a:xfrm rot="-1903862">
            <a:off x="7068598" y="3425268"/>
            <a:ext cx="929777" cy="8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4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g34073b2a29d_0_469"/>
          <p:cNvCxnSpPr/>
          <p:nvPr/>
        </p:nvCxnSpPr>
        <p:spPr>
          <a:xfrm>
            <a:off x="9501936" y="3245440"/>
            <a:ext cx="2543700" cy="945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0" name="Google Shape;590;g34073b2a29d_0_469"/>
          <p:cNvSpPr txBox="1"/>
          <p:nvPr/>
        </p:nvSpPr>
        <p:spPr>
          <a:xfrm rot="167910">
            <a:off x="9729410" y="2371509"/>
            <a:ext cx="1880242" cy="831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34073b2a29d_0_469"/>
          <p:cNvSpPr txBox="1"/>
          <p:nvPr/>
        </p:nvSpPr>
        <p:spPr>
          <a:xfrm>
            <a:off x="6290338" y="5517108"/>
            <a:ext cx="3682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2" name="Google Shape;592;g34073b2a29d_0_469"/>
          <p:cNvCxnSpPr/>
          <p:nvPr/>
        </p:nvCxnSpPr>
        <p:spPr>
          <a:xfrm flipH="1" rot="10800000">
            <a:off x="6311575" y="3368793"/>
            <a:ext cx="5734200" cy="1781400"/>
          </a:xfrm>
          <a:prstGeom prst="straightConnector1">
            <a:avLst/>
          </a:pr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93" name="Google Shape;593;g34073b2a29d_0_469"/>
          <p:cNvSpPr txBox="1"/>
          <p:nvPr/>
        </p:nvSpPr>
        <p:spPr>
          <a:xfrm rot="-972806">
            <a:off x="8199691" y="4213918"/>
            <a:ext cx="2395993" cy="831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48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endParaRPr b="1" baseline="-25000" sz="48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4073b2a29d_0_469"/>
          <p:cNvSpPr txBox="1"/>
          <p:nvPr/>
        </p:nvSpPr>
        <p:spPr>
          <a:xfrm>
            <a:off x="10721726" y="6468799"/>
            <a:ext cx="147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Corfidi (2003)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4073b2a29d_0_4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MCS Forward Motion Factors</a:t>
            </a:r>
            <a:endParaRPr/>
          </a:p>
        </p:txBody>
      </p:sp>
      <p:sp>
        <p:nvSpPr>
          <p:cNvPr id="600" name="Google Shape;600;g34073b2a29d_0_489"/>
          <p:cNvSpPr txBox="1"/>
          <p:nvPr>
            <p:ph idx="1" type="body"/>
          </p:nvPr>
        </p:nvSpPr>
        <p:spPr>
          <a:xfrm>
            <a:off x="174661" y="1825625"/>
            <a:ext cx="11846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Downwind-propagating MCSs are dominated by the cold pool, and derechos are also produced by cold-pool-driven MCSs, which are dominated by internal forcing mechanisms.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 such,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would be a useful vector for monitoring derecho progression.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Note that </a:t>
            </a:r>
            <a:r>
              <a:rPr b="1" lang="en-US">
                <a:solidFill>
                  <a:srgbClr val="260ED4"/>
                </a:solidFill>
              </a:rPr>
              <a:t>V</a:t>
            </a:r>
            <a:r>
              <a:rPr b="1" baseline="-25000" lang="en-US">
                <a:solidFill>
                  <a:srgbClr val="260ED4"/>
                </a:solidFill>
              </a:rPr>
              <a:t>downwind</a:t>
            </a:r>
            <a:r>
              <a:rPr lang="en-US"/>
              <a:t> is a longer vector than V</a:t>
            </a:r>
            <a:r>
              <a:rPr baseline="-25000" lang="en-US"/>
              <a:t>CL</a:t>
            </a:r>
            <a:r>
              <a:rPr lang="en-US"/>
              <a:t>. </a:t>
            </a:r>
            <a:endParaRPr/>
          </a:p>
        </p:txBody>
      </p:sp>
      <p:cxnSp>
        <p:nvCxnSpPr>
          <p:cNvPr id="601" name="Google Shape;601;g34073b2a29d_0_489"/>
          <p:cNvCxnSpPr/>
          <p:nvPr/>
        </p:nvCxnSpPr>
        <p:spPr>
          <a:xfrm flipH="1" rot="10800000">
            <a:off x="7123233" y="5085653"/>
            <a:ext cx="2657700" cy="14721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2" name="Google Shape;602;g34073b2a29d_0_489"/>
          <p:cNvSpPr txBox="1"/>
          <p:nvPr/>
        </p:nvSpPr>
        <p:spPr>
          <a:xfrm rot="-1903996">
            <a:off x="7756895" y="5161325"/>
            <a:ext cx="743205" cy="646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b="1" baseline="-25000"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3" name="Google Shape;603;g34073b2a29d_0_489"/>
          <p:cNvCxnSpPr/>
          <p:nvPr/>
        </p:nvCxnSpPr>
        <p:spPr>
          <a:xfrm flipH="1" rot="10800000">
            <a:off x="9780997" y="5085751"/>
            <a:ext cx="2006100" cy="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4" name="Google Shape;604;g34073b2a29d_0_489"/>
          <p:cNvSpPr txBox="1"/>
          <p:nvPr/>
        </p:nvSpPr>
        <p:spPr>
          <a:xfrm>
            <a:off x="9957167" y="4279001"/>
            <a:ext cx="145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Upwind</a:t>
            </a:r>
            <a:endParaRPr b="1" baseline="-2500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5" name="Google Shape;605;g34073b2a29d_0_489"/>
          <p:cNvCxnSpPr/>
          <p:nvPr/>
        </p:nvCxnSpPr>
        <p:spPr>
          <a:xfrm flipH="1" rot="10800000">
            <a:off x="7123233" y="5093753"/>
            <a:ext cx="4664100" cy="1464000"/>
          </a:xfrm>
          <a:prstGeom prst="straightConnector1">
            <a:avLst/>
          </a:prstGeom>
          <a:noFill/>
          <a:ln cap="flat" cmpd="sng" w="76200">
            <a:solidFill>
              <a:srgbClr val="260ED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06" name="Google Shape;606;g34073b2a29d_0_489"/>
          <p:cNvSpPr txBox="1"/>
          <p:nvPr/>
        </p:nvSpPr>
        <p:spPr>
          <a:xfrm rot="-972948">
            <a:off x="9144436" y="5675147"/>
            <a:ext cx="1842397" cy="6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-US" sz="3600">
                <a:solidFill>
                  <a:srgbClr val="260ED4"/>
                </a:solidFill>
                <a:latin typeface="Calibri"/>
                <a:ea typeface="Calibri"/>
                <a:cs typeface="Calibri"/>
                <a:sym typeface="Calibri"/>
              </a:rPr>
              <a:t>Downwind</a:t>
            </a:r>
            <a:endParaRPr b="1" baseline="-25000" sz="3600">
              <a:solidFill>
                <a:srgbClr val="260E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4073b2a29d_0_500"/>
          <p:cNvSpPr txBox="1"/>
          <p:nvPr>
            <p:ph idx="12" type="sldNum"/>
          </p:nvPr>
        </p:nvSpPr>
        <p:spPr>
          <a:xfrm>
            <a:off x="9347204" y="649291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3" name="Google Shape;613;g34073b2a29d_0_500"/>
          <p:cNvSpPr txBox="1"/>
          <p:nvPr>
            <p:ph idx="1" type="body"/>
          </p:nvPr>
        </p:nvSpPr>
        <p:spPr>
          <a:xfrm>
            <a:off x="304800" y="3810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5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rPr lang="en-US" sz="1867"/>
              <a:t>MCSs moving faster than the mean wind speed is an excellent discriminator between cold-pool-driven MCSs and their squall line counterparts.</a:t>
            </a:r>
            <a:endParaRPr/>
          </a:p>
        </p:txBody>
      </p:sp>
      <p:pic>
        <p:nvPicPr>
          <p:cNvPr id="614" name="Google Shape;614;g34073b2a29d_0_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9" y="1237959"/>
            <a:ext cx="4026075" cy="384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34073b2a29d_0_5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293" y="1237959"/>
            <a:ext cx="3660418" cy="384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34073b2a29d_0_5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69486" y="1236876"/>
            <a:ext cx="4271553" cy="3850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4073b2a29d_0_509"/>
          <p:cNvSpPr txBox="1"/>
          <p:nvPr>
            <p:ph idx="12" type="sldNum"/>
          </p:nvPr>
        </p:nvSpPr>
        <p:spPr>
          <a:xfrm>
            <a:off x="9347204" y="6492917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3" name="Google Shape;623;g34073b2a29d_0_509"/>
          <p:cNvSpPr txBox="1"/>
          <p:nvPr>
            <p:ph idx="1" type="body"/>
          </p:nvPr>
        </p:nvSpPr>
        <p:spPr>
          <a:xfrm>
            <a:off x="304800" y="381000"/>
            <a:ext cx="11480700" cy="5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3865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3200"/>
              <a:buNone/>
            </a:pPr>
            <a:r>
              <a:rPr lang="en-US" sz="1867"/>
              <a:t>MCSs moving faster than the mean wind speed is an excellent discriminator between cold-pool-driven MCSs and their squall line counterparts.</a:t>
            </a:r>
            <a:endParaRPr/>
          </a:p>
        </p:txBody>
      </p:sp>
      <p:pic>
        <p:nvPicPr>
          <p:cNvPr id="624" name="Google Shape;624;g34073b2a29d_0_5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1" y="1295400"/>
            <a:ext cx="4018377" cy="384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34073b2a29d_0_5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2682" y="1294316"/>
            <a:ext cx="3975708" cy="385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34073b2a29d_0_5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096" y="1294317"/>
            <a:ext cx="3844330" cy="385010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4073b2a29d_0_509"/>
          <p:cNvSpPr txBox="1"/>
          <p:nvPr/>
        </p:nvSpPr>
        <p:spPr>
          <a:xfrm>
            <a:off x="160963" y="5302598"/>
            <a:ext cx="11480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Cold-pool-driven MCSs and strongly forced squall lines both have degrees of internal and external forcing (i.e. a level of contribution from the cold pool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argument is that to define derechos as a distinct phenomena, internal forcing mechanisms must dominate, which is defined by the MCS moving faster than the full mean wind speed.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633" name="Google Shape;633;p10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Corfidi, S. F., 2003</a:t>
            </a:r>
            <a:r>
              <a:rPr i="1" lang="en-US" sz="1600"/>
              <a:t>: </a:t>
            </a:r>
            <a:r>
              <a:rPr lang="en-US" sz="1600"/>
              <a:t>Cold pools and MCS propagation: Forecasting the motion of downwind-developing MCSs. </a:t>
            </a:r>
            <a:r>
              <a:rPr i="1" lang="en-US" sz="1600"/>
              <a:t>Wea. Forecasting</a:t>
            </a:r>
            <a:r>
              <a:rPr lang="en-US" sz="1600"/>
              <a:t>, </a:t>
            </a:r>
            <a:r>
              <a:rPr b="1" i="1" lang="en-US" sz="1600"/>
              <a:t>18</a:t>
            </a:r>
            <a:r>
              <a:rPr lang="en-US" sz="1600"/>
              <a:t>, 997–1017, 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https://doi.org/10.1175/1520-0434(2003)018&lt;0997:CPAMPF&gt;2.0.CO;2</a:t>
            </a:r>
            <a:r>
              <a:rPr lang="en-US" sz="1600"/>
              <a:t>.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Corfidi, S. F., Merritt J. H. , and Fritsch J. M. , 1996</a:t>
            </a:r>
            <a:r>
              <a:rPr i="1" lang="en-US" sz="1600"/>
              <a:t>: </a:t>
            </a:r>
            <a:r>
              <a:rPr lang="en-US" sz="1600"/>
              <a:t>Predicting the movement of mesoscale convective complexes. </a:t>
            </a:r>
            <a:r>
              <a:rPr i="1" lang="en-US" sz="1600"/>
              <a:t>Wea. Forecasting</a:t>
            </a:r>
            <a:r>
              <a:rPr lang="en-US" sz="1600"/>
              <a:t>, </a:t>
            </a:r>
            <a:r>
              <a:rPr b="1" i="1" lang="en-US" sz="1600"/>
              <a:t>11</a:t>
            </a:r>
            <a:r>
              <a:rPr lang="en-US" sz="1600"/>
              <a:t> </a:t>
            </a:r>
            <a:r>
              <a:rPr b="1" lang="en-US" sz="1600"/>
              <a:t>, </a:t>
            </a:r>
            <a:r>
              <a:rPr lang="en-US" sz="1600"/>
              <a:t>41–46.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https://doi.org/10.1175/1520-0434(1996)011&lt;0041:PTMOMC&gt;2.0.CO;2</a:t>
            </a:r>
            <a:r>
              <a:rPr lang="en-US" sz="1600"/>
              <a:t>.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Houze, R. A., 2018: 100 years of research on mesoscale convective systems. </a:t>
            </a:r>
            <a:r>
              <a:rPr i="1" lang="en-US" sz="1600"/>
              <a:t>A Century of Progress in Atmospheric and Related Sciences: Celebrating the American Meteorological Society Centennial</a:t>
            </a:r>
            <a:r>
              <a:rPr lang="en-US" sz="1600"/>
              <a:t>, </a:t>
            </a:r>
            <a:r>
              <a:rPr i="1" lang="en-US" sz="1600"/>
              <a:t>Meteor. Monogr.</a:t>
            </a:r>
            <a:r>
              <a:rPr lang="en-US" sz="1600"/>
              <a:t>, No. 59, Amer. Meteor. Soc., 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https://doi.org/10.1175/AMSMONOGRAPHS-D-18-0001.1</a:t>
            </a:r>
            <a:r>
              <a:rPr lang="en-US" sz="1600"/>
              <a:t>.</a:t>
            </a:r>
            <a:endParaRPr/>
          </a:p>
          <a:p>
            <a:pPr indent="-1619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Parker, M. D., and R. H. Johnson, 2000</a:t>
            </a:r>
            <a:r>
              <a:rPr i="1" lang="en-US" sz="1600"/>
              <a:t>: </a:t>
            </a:r>
            <a:r>
              <a:rPr lang="en-US" sz="1600"/>
              <a:t>Organizational modes of midlatitude mesoscale convective systems. </a:t>
            </a:r>
            <a:r>
              <a:rPr i="1" lang="en-US" sz="1600"/>
              <a:t>Mon. Wea. Rev.</a:t>
            </a:r>
            <a:r>
              <a:rPr lang="en-US" sz="1600"/>
              <a:t>, </a:t>
            </a:r>
            <a:r>
              <a:rPr b="1" i="1" lang="en-US" sz="1600"/>
              <a:t>128</a:t>
            </a:r>
            <a:r>
              <a:rPr lang="en-US" sz="1600"/>
              <a:t>, 3413–3436, </a:t>
            </a:r>
            <a:r>
              <a:rPr lang="en-US" sz="1600" u="sng">
                <a:solidFill>
                  <a:schemeClr val="hlink"/>
                </a:solidFill>
                <a:hlinkClick r:id="rId6"/>
              </a:rPr>
              <a:t>https://doi.org/10.1175/1520-0493(2001)129&lt;3413:OMOMMC&gt;2.0.CO;2</a:t>
            </a:r>
            <a:r>
              <a:rPr lang="en-US" sz="1600"/>
              <a:t>.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 Types</a:t>
            </a:r>
            <a:endParaRPr b="1" sz="3200"/>
          </a:p>
        </p:txBody>
      </p:sp>
      <p:pic>
        <p:nvPicPr>
          <p:cNvPr id="251" name="Google Shape;2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4524"/>
            <a:ext cx="8369508" cy="629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"/>
          <p:cNvSpPr txBox="1"/>
          <p:nvPr/>
        </p:nvSpPr>
        <p:spPr>
          <a:xfrm>
            <a:off x="0" y="5997700"/>
            <a:ext cx="169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Campbell et al. (2017)</a:t>
            </a:r>
            <a:endParaRPr b="1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8484450" y="590500"/>
            <a:ext cx="3707400" cy="3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MCSs can be large, long-lived squall lines, or focused thunderstorm clusters.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past studies have developed a vast nomenclature to classify MCSs based on their structure and/or their morphology.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lesson will focus primarily on weakly to modestly forced MCSs that tend to be predominantly self-organized and progressive.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/>
          <p:nvPr>
            <p:ph idx="1" type="body"/>
          </p:nvPr>
        </p:nvSpPr>
        <p:spPr>
          <a:xfrm>
            <a:off x="0" y="1077400"/>
            <a:ext cx="12120000" cy="5780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29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x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4586562" y="2500233"/>
            <a:ext cx="2295600" cy="573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6039279" y="2612464"/>
            <a:ext cx="382500" cy="349200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1"/>
          <p:cNvSpPr txBox="1"/>
          <p:nvPr>
            <p:ph type="title"/>
          </p:nvPr>
        </p:nvSpPr>
        <p:spPr>
          <a:xfrm>
            <a:off x="0" y="-6508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 txBox="1"/>
          <p:nvPr>
            <p:ph idx="1" type="body"/>
          </p:nvPr>
        </p:nvSpPr>
        <p:spPr>
          <a:xfrm>
            <a:off x="0" y="597694"/>
            <a:ext cx="12192000" cy="62603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298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67" name="Google Shape;267;p14"/>
          <p:cNvSpPr txBox="1"/>
          <p:nvPr>
            <p:ph type="title"/>
          </p:nvPr>
        </p:nvSpPr>
        <p:spPr>
          <a:xfrm>
            <a:off x="0" y="-374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MCSs on the spatial and temporal spectrum</a:t>
            </a:r>
            <a:endParaRPr b="1"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402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/>
          <p:nvPr/>
        </p:nvSpPr>
        <p:spPr>
          <a:xfrm>
            <a:off x="7977673" y="0"/>
            <a:ext cx="4214327" cy="33341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431" r="0" t="-3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7977672" y="3334182"/>
            <a:ext cx="4214327" cy="106875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431" r="0" t="-114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 txBox="1"/>
          <p:nvPr/>
        </p:nvSpPr>
        <p:spPr>
          <a:xfrm>
            <a:off x="6456783" y="3290500"/>
            <a:ext cx="62388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min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6456783" y="1825595"/>
            <a:ext cx="46038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h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8731800" y="5626500"/>
            <a:ext cx="3460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aseline="-25000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Rossby radius of deformation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 Brunt-Vaisala Frequency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 = Scale height of the atmosphere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 Coriolis parameter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9"/>
          <p:cNvSpPr/>
          <p:nvPr/>
        </p:nvSpPr>
        <p:spPr>
          <a:xfrm>
            <a:off x="5137903" y="2217421"/>
            <a:ext cx="137100" cy="13710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4888578" y="2808109"/>
            <a:ext cx="8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MCS scale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3399"/>
                </a:solidFill>
                <a:latin typeface="Calibri"/>
                <a:ea typeface="Calibri"/>
                <a:cs typeface="Calibri"/>
                <a:sym typeface="Calibri"/>
              </a:rPr>
              <a:t>100 km, 3 h</a:t>
            </a:r>
            <a:endParaRPr b="1" sz="1000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" name="Google Shape;280;p19"/>
          <p:cNvCxnSpPr>
            <a:stCxn id="279" idx="0"/>
          </p:cNvCxnSpPr>
          <p:nvPr/>
        </p:nvCxnSpPr>
        <p:spPr>
          <a:xfrm rot="10800000">
            <a:off x="5216928" y="2329309"/>
            <a:ext cx="72600" cy="478800"/>
          </a:xfrm>
          <a:prstGeom prst="straightConnector1">
            <a:avLst/>
          </a:prstGeom>
          <a:noFill/>
          <a:ln cap="flat" cmpd="sng" w="38100">
            <a:solidFill>
              <a:srgbClr val="FF339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idx="1" type="body"/>
          </p:nvPr>
        </p:nvSpPr>
        <p:spPr>
          <a:xfrm>
            <a:off x="73429" y="7648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Cold-pool-driven MCSs tend to differ in structure from synoptically forced squall lines, with differences in wind swath attributes</a:t>
            </a:r>
            <a:endParaRPr sz="2400"/>
          </a:p>
        </p:txBody>
      </p:sp>
      <p:pic>
        <p:nvPicPr>
          <p:cNvPr id="286" name="Google Shape;2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660" y="1198432"/>
            <a:ext cx="8679873" cy="559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3913632" y="1319623"/>
            <a:ext cx="65673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8h                                                    6h                                                       6h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3739896" y="3919728"/>
            <a:ext cx="6849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25h                                                  32h                                                    29h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29"/>
          <p:cNvCxnSpPr/>
          <p:nvPr/>
        </p:nvCxnSpPr>
        <p:spPr>
          <a:xfrm flipH="1" rot="10800000">
            <a:off x="5480803" y="5055005"/>
            <a:ext cx="1157741" cy="934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5" name="Google Shape;295;p29"/>
          <p:cNvCxnSpPr/>
          <p:nvPr/>
        </p:nvCxnSpPr>
        <p:spPr>
          <a:xfrm flipH="1" rot="10800000">
            <a:off x="5480803" y="4113914"/>
            <a:ext cx="1321131" cy="63973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6" name="Google Shape;296;p29"/>
          <p:cNvSpPr/>
          <p:nvPr/>
        </p:nvSpPr>
        <p:spPr>
          <a:xfrm>
            <a:off x="3515190" y="4864292"/>
            <a:ext cx="204735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MCS Leading 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9"/>
          <p:cNvSpPr/>
          <p:nvPr/>
        </p:nvSpPr>
        <p:spPr>
          <a:xfrm>
            <a:off x="2423687" y="4553591"/>
            <a:ext cx="31647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Precipitation Region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9"/>
          <p:cNvSpPr/>
          <p:nvPr/>
        </p:nvSpPr>
        <p:spPr>
          <a:xfrm rot="743235">
            <a:off x="4832321" y="378803"/>
            <a:ext cx="3156695" cy="737664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9"/>
          <p:cNvSpPr/>
          <p:nvPr/>
        </p:nvSpPr>
        <p:spPr>
          <a:xfrm rot="1494390">
            <a:off x="5089196" y="1491037"/>
            <a:ext cx="3425476" cy="1067901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0" name="Google Shape;300;p29"/>
          <p:cNvCxnSpPr/>
          <p:nvPr/>
        </p:nvCxnSpPr>
        <p:spPr>
          <a:xfrm flipH="1" rot="10800000">
            <a:off x="3197149" y="1871361"/>
            <a:ext cx="2898849" cy="600883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1" name="Google Shape;301;p29"/>
          <p:cNvCxnSpPr>
            <a:stCxn id="302" idx="0"/>
          </p:cNvCxnSpPr>
          <p:nvPr/>
        </p:nvCxnSpPr>
        <p:spPr>
          <a:xfrm flipH="1" rot="10800000">
            <a:off x="3632354" y="609604"/>
            <a:ext cx="2059500" cy="7881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2" name="Google Shape;302;p29"/>
          <p:cNvSpPr txBox="1"/>
          <p:nvPr/>
        </p:nvSpPr>
        <p:spPr>
          <a:xfrm>
            <a:off x="2601267" y="1397704"/>
            <a:ext cx="206217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Upper Circulation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2601267" y="2472243"/>
            <a:ext cx="206217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Lower Circulation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5301914" y="2400793"/>
            <a:ext cx="20555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Forward Motion</a:t>
            </a:r>
            <a:endParaRPr b="1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137160" y="48805"/>
            <a:ext cx="1005840" cy="134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5800"/>
            <a:ext cx="12131784" cy="54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/>
          <p:nvPr/>
        </p:nvSpPr>
        <p:spPr>
          <a:xfrm>
            <a:off x="1609344" y="3246120"/>
            <a:ext cx="1673352" cy="356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0"/>
          <p:cNvSpPr/>
          <p:nvPr/>
        </p:nvSpPr>
        <p:spPr>
          <a:xfrm>
            <a:off x="1385316" y="3310128"/>
            <a:ext cx="1060704" cy="356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2023-04-09T22:46:25Z</dcterms:created>
  <dc:creator>Brian Squitieri</dc:creator>
</cp:coreProperties>
</file>